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sldIdLst>
    <p:sldId id="256" r:id="rId2"/>
    <p:sldId id="312" r:id="rId3"/>
    <p:sldId id="271" r:id="rId4"/>
    <p:sldId id="273" r:id="rId5"/>
    <p:sldId id="286" r:id="rId6"/>
    <p:sldId id="275" r:id="rId7"/>
    <p:sldId id="280" r:id="rId8"/>
    <p:sldId id="276" r:id="rId9"/>
    <p:sldId id="277" r:id="rId10"/>
    <p:sldId id="318" r:id="rId11"/>
    <p:sldId id="282" r:id="rId12"/>
    <p:sldId id="314" r:id="rId13"/>
    <p:sldId id="316" r:id="rId14"/>
    <p:sldId id="257" r:id="rId15"/>
    <p:sldId id="258" r:id="rId16"/>
    <p:sldId id="308" r:id="rId17"/>
    <p:sldId id="259" r:id="rId18"/>
    <p:sldId id="260" r:id="rId19"/>
    <p:sldId id="261" r:id="rId20"/>
    <p:sldId id="262" r:id="rId21"/>
    <p:sldId id="310" r:id="rId22"/>
    <p:sldId id="263" r:id="rId23"/>
    <p:sldId id="306" r:id="rId24"/>
    <p:sldId id="264" r:id="rId25"/>
    <p:sldId id="288" r:id="rId26"/>
    <p:sldId id="290" r:id="rId27"/>
    <p:sldId id="292" r:id="rId28"/>
    <p:sldId id="294" r:id="rId29"/>
    <p:sldId id="296" r:id="rId30"/>
    <p:sldId id="298" r:id="rId31"/>
    <p:sldId id="300" r:id="rId32"/>
    <p:sldId id="302" r:id="rId33"/>
    <p:sldId id="304" r:id="rId34"/>
    <p:sldId id="279" r:id="rId35"/>
    <p:sldId id="283" r:id="rId36"/>
    <p:sldId id="320" r:id="rId37"/>
    <p:sldId id="323" r:id="rId38"/>
    <p:sldId id="322" r:id="rId39"/>
    <p:sldId id="325"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eorgia" pitchFamily="18" charset="0"/>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mn-cs"/>
      </a:defRPr>
    </a:lvl2pPr>
    <a:lvl3pPr marL="914400" algn="l" rtl="0" fontAlgn="base">
      <a:spcBef>
        <a:spcPct val="0"/>
      </a:spcBef>
      <a:spcAft>
        <a:spcPct val="0"/>
      </a:spcAft>
      <a:defRPr kern="1200">
        <a:solidFill>
          <a:schemeClr val="tx1"/>
        </a:solidFill>
        <a:latin typeface="Georgia" pitchFamily="18" charset="0"/>
        <a:ea typeface="+mn-ea"/>
        <a:cs typeface="+mn-cs"/>
      </a:defRPr>
    </a:lvl3pPr>
    <a:lvl4pPr marL="1371600" algn="l" rtl="0" fontAlgn="base">
      <a:spcBef>
        <a:spcPct val="0"/>
      </a:spcBef>
      <a:spcAft>
        <a:spcPct val="0"/>
      </a:spcAft>
      <a:defRPr kern="1200">
        <a:solidFill>
          <a:schemeClr val="tx1"/>
        </a:solidFill>
        <a:latin typeface="Georgia" pitchFamily="18" charset="0"/>
        <a:ea typeface="+mn-ea"/>
        <a:cs typeface="+mn-cs"/>
      </a:defRPr>
    </a:lvl4pPr>
    <a:lvl5pPr marL="1828800" algn="l" rtl="0" fontAlgn="base">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0E616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8" autoAdjust="0"/>
    <p:restoredTop sz="94660"/>
  </p:normalViewPr>
  <p:slideViewPr>
    <p:cSldViewPr>
      <p:cViewPr varScale="1">
        <p:scale>
          <a:sx n="111" d="100"/>
          <a:sy n="111" d="100"/>
        </p:scale>
        <p:origin x="-198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 name="AutoShape 4"/>
            <p:cNvSpPr>
              <a:spLocks noChangeArrowheads="1"/>
            </p:cNvSpPr>
            <p:nvPr/>
          </p:nvSpPr>
          <p:spPr bwMode="auto">
            <a:xfrm>
              <a:off x="-1584" y="864"/>
              <a:ext cx="2304" cy="2304"/>
            </a:xfrm>
            <a:custGeom>
              <a:avLst/>
              <a:gdLst>
                <a:gd name="T0" fmla="*/ 2 w 64000"/>
                <a:gd name="T1" fmla="*/ -1 h 64000"/>
                <a:gd name="T2" fmla="*/ 3 w 64000"/>
                <a:gd name="T3" fmla="*/ 0 h 64000"/>
                <a:gd name="T4" fmla="*/ 2 w 64000"/>
                <a:gd name="T5" fmla="*/ 1 h 64000"/>
                <a:gd name="T6" fmla="*/ 2 w 64000"/>
                <a:gd name="T7" fmla="*/ 1 h 64000"/>
                <a:gd name="T8" fmla="*/ 2 w 64000"/>
                <a:gd name="T9" fmla="*/ 1 h 64000"/>
                <a:gd name="T10" fmla="*/ 2 w 64000"/>
                <a:gd name="T11" fmla="*/ 1 h 64000"/>
                <a:gd name="T12" fmla="*/ 2 w 64000"/>
                <a:gd name="T13" fmla="*/ -1 h 64000"/>
                <a:gd name="T14" fmla="*/ 2 w 64000"/>
                <a:gd name="T15" fmla="*/ -1 h 64000"/>
                <a:gd name="T16" fmla="*/ 2 w 64000"/>
                <a:gd name="T17" fmla="*/ -1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7" name="AutoShape 5"/>
            <p:cNvSpPr>
              <a:spLocks noChangeArrowheads="1"/>
            </p:cNvSpPr>
            <p:nvPr/>
          </p:nvSpPr>
          <p:spPr bwMode="auto">
            <a:xfrm>
              <a:off x="-2030" y="192"/>
              <a:ext cx="2544" cy="2544"/>
            </a:xfrm>
            <a:custGeom>
              <a:avLst/>
              <a:gdLst>
                <a:gd name="T0" fmla="*/ 3 w 64000"/>
                <a:gd name="T1" fmla="*/ -2 h 64000"/>
                <a:gd name="T2" fmla="*/ 4 w 64000"/>
                <a:gd name="T3" fmla="*/ 0 h 64000"/>
                <a:gd name="T4" fmla="*/ 3 w 64000"/>
                <a:gd name="T5" fmla="*/ 2 h 64000"/>
                <a:gd name="T6" fmla="*/ 3 w 64000"/>
                <a:gd name="T7" fmla="*/ 2 h 64000"/>
                <a:gd name="T8" fmla="*/ 3 w 64000"/>
                <a:gd name="T9" fmla="*/ 2 h 64000"/>
                <a:gd name="T10" fmla="*/ 3 w 64000"/>
                <a:gd name="T11" fmla="*/ 2 h 64000"/>
                <a:gd name="T12" fmla="*/ 3 w 64000"/>
                <a:gd name="T13" fmla="*/ -2 h 64000"/>
                <a:gd name="T14" fmla="*/ 3 w 64000"/>
                <a:gd name="T15" fmla="*/ -2 h 64000"/>
                <a:gd name="T16" fmla="*/ 3 w 64000"/>
                <a:gd name="T17" fmla="*/ -2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grpSp>
      <p:sp>
        <p:nvSpPr>
          <p:cNvPr id="27654" name="Rectangle 6"/>
          <p:cNvSpPr>
            <a:spLocks noGrp="1" noChangeArrowheads="1"/>
          </p:cNvSpPr>
          <p:nvPr>
            <p:ph type="ctrTitle"/>
          </p:nvPr>
        </p:nvSpPr>
        <p:spPr>
          <a:xfrm>
            <a:off x="1443038" y="985838"/>
            <a:ext cx="7239000" cy="1444625"/>
          </a:xfrm>
        </p:spPr>
        <p:txBody>
          <a:bodyPr/>
          <a:lstStyle>
            <a:lvl1pPr>
              <a:defRPr sz="4000"/>
            </a:lvl1pPr>
          </a:lstStyle>
          <a:p>
            <a:pPr lvl="0"/>
            <a:r>
              <a:rPr lang="ru-RU" noProof="0" smtClean="0"/>
              <a:t>Образец заголовка</a:t>
            </a:r>
          </a:p>
        </p:txBody>
      </p:sp>
      <p:sp>
        <p:nvSpPr>
          <p:cNvPr id="2765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ru-RU" noProof="0" smtClean="0"/>
              <a:t>Образец подзаголовка</a:t>
            </a:r>
          </a:p>
        </p:txBody>
      </p:sp>
      <p:sp>
        <p:nvSpPr>
          <p:cNvPr id="8" name="Rectangle 8"/>
          <p:cNvSpPr>
            <a:spLocks noGrp="1" noChangeArrowheads="1"/>
          </p:cNvSpPr>
          <p:nvPr>
            <p:ph type="dt" sz="half" idx="10"/>
          </p:nvPr>
        </p:nvSpPr>
        <p:spPr/>
        <p:txBody>
          <a:bodyPr/>
          <a:lstStyle>
            <a:lvl1pPr>
              <a:defRPr/>
            </a:lvl1pPr>
          </a:lstStyle>
          <a:p>
            <a:pPr>
              <a:defRPr/>
            </a:pPr>
            <a:endParaRPr lang="ru-RU"/>
          </a:p>
        </p:txBody>
      </p:sp>
      <p:sp>
        <p:nvSpPr>
          <p:cNvPr id="9" name="Rectangle 9"/>
          <p:cNvSpPr>
            <a:spLocks noGrp="1" noChangeArrowheads="1"/>
          </p:cNvSpPr>
          <p:nvPr>
            <p:ph type="ftr" sz="quarter" idx="11"/>
          </p:nvPr>
        </p:nvSpPr>
        <p:spPr/>
        <p:txBody>
          <a:bodyPr/>
          <a:lstStyle>
            <a:lvl1pPr>
              <a:defRPr/>
            </a:lvl1pPr>
          </a:lstStyle>
          <a:p>
            <a:pPr>
              <a:defRPr/>
            </a:pPr>
            <a:endParaRPr lang="ru-RU"/>
          </a:p>
        </p:txBody>
      </p:sp>
      <p:sp>
        <p:nvSpPr>
          <p:cNvPr id="10" name="Rectangle 10"/>
          <p:cNvSpPr>
            <a:spLocks noGrp="1" noChangeArrowheads="1"/>
          </p:cNvSpPr>
          <p:nvPr>
            <p:ph type="sldNum" sz="quarter" idx="12"/>
          </p:nvPr>
        </p:nvSpPr>
        <p:spPr/>
        <p:txBody>
          <a:bodyPr/>
          <a:lstStyle>
            <a:lvl1pPr>
              <a:defRPr/>
            </a:lvl1pPr>
          </a:lstStyle>
          <a:p>
            <a:pPr>
              <a:defRPr/>
            </a:pPr>
            <a:fld id="{D3020094-ECF2-46AE-820C-807D88C552C4}" type="slidenum">
              <a:rPr lang="ru-RU"/>
              <a:pPr>
                <a:defRPr/>
              </a:pPr>
              <a:t>‹#›</a:t>
            </a:fld>
            <a:endParaRPr lang="ru-RU"/>
          </a:p>
        </p:txBody>
      </p:sp>
    </p:spTree>
    <p:extLst>
      <p:ext uri="{BB962C8B-B14F-4D97-AF65-F5344CB8AC3E}">
        <p14:creationId xmlns:p14="http://schemas.microsoft.com/office/powerpoint/2010/main" val="329397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FAF73667-B0CC-461B-BB0B-6892918ADB6F}" type="slidenum">
              <a:rPr lang="ru-RU"/>
              <a:pPr>
                <a:defRPr/>
              </a:pPr>
              <a:t>‹#›</a:t>
            </a:fld>
            <a:endParaRPr lang="ru-RU"/>
          </a:p>
        </p:txBody>
      </p:sp>
    </p:spTree>
    <p:extLst>
      <p:ext uri="{BB962C8B-B14F-4D97-AF65-F5344CB8AC3E}">
        <p14:creationId xmlns:p14="http://schemas.microsoft.com/office/powerpoint/2010/main" val="164558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6413" y="301625"/>
            <a:ext cx="1827212" cy="56403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370013" y="301625"/>
            <a:ext cx="5334000" cy="56403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4775AC1B-CFE9-4807-B001-4406BADAB2D0}" type="slidenum">
              <a:rPr lang="ru-RU"/>
              <a:pPr>
                <a:defRPr/>
              </a:pPr>
              <a:t>‹#›</a:t>
            </a:fld>
            <a:endParaRPr lang="ru-RU"/>
          </a:p>
        </p:txBody>
      </p:sp>
    </p:spTree>
    <p:extLst>
      <p:ext uri="{BB962C8B-B14F-4D97-AF65-F5344CB8AC3E}">
        <p14:creationId xmlns:p14="http://schemas.microsoft.com/office/powerpoint/2010/main" val="4068450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1"/>
          <p:cNvSpPr>
            <a:spLocks noGrp="1" noChangeArrowheads="1"/>
          </p:cNvSpPr>
          <p:nvPr>
            <p:ph type="dt" sz="half" idx="10"/>
          </p:nvPr>
        </p:nvSpPr>
        <p:spPr/>
        <p:txBody>
          <a:bodyPr/>
          <a:lstStyle>
            <a:lvl1pPr>
              <a:defRPr/>
            </a:lvl1pPr>
          </a:lstStyle>
          <a:p>
            <a:pPr>
              <a:defRPr/>
            </a:pPr>
            <a:endParaRPr lang="ru-RU"/>
          </a:p>
        </p:txBody>
      </p:sp>
      <p:sp>
        <p:nvSpPr>
          <p:cNvPr id="7" name="Rectangle 12"/>
          <p:cNvSpPr>
            <a:spLocks noGrp="1" noChangeArrowheads="1"/>
          </p:cNvSpPr>
          <p:nvPr>
            <p:ph type="ftr" sz="quarter" idx="11"/>
          </p:nvPr>
        </p:nvSpPr>
        <p:spPr/>
        <p:txBody>
          <a:bodyPr/>
          <a:lstStyle>
            <a:lvl1pPr>
              <a:defRPr/>
            </a:lvl1pPr>
          </a:lstStyle>
          <a:p>
            <a:pPr>
              <a:defRPr/>
            </a:pPr>
            <a:endParaRPr lang="ru-RU"/>
          </a:p>
        </p:txBody>
      </p:sp>
      <p:sp>
        <p:nvSpPr>
          <p:cNvPr id="8" name="Rectangle 13"/>
          <p:cNvSpPr>
            <a:spLocks noGrp="1" noChangeArrowheads="1"/>
          </p:cNvSpPr>
          <p:nvPr>
            <p:ph type="sldNum" sz="quarter" idx="12"/>
          </p:nvPr>
        </p:nvSpPr>
        <p:spPr/>
        <p:txBody>
          <a:bodyPr/>
          <a:lstStyle>
            <a:lvl1pPr>
              <a:defRPr/>
            </a:lvl1pPr>
          </a:lstStyle>
          <a:p>
            <a:pPr>
              <a:defRPr/>
            </a:pPr>
            <a:fld id="{B3DF5E08-05FB-45DE-9DF0-DAED36C11BD7}" type="slidenum">
              <a:rPr lang="ru-RU"/>
              <a:pPr>
                <a:defRPr/>
              </a:pPr>
              <a:t>‹#›</a:t>
            </a:fld>
            <a:endParaRPr lang="ru-RU"/>
          </a:p>
        </p:txBody>
      </p:sp>
    </p:spTree>
    <p:extLst>
      <p:ext uri="{BB962C8B-B14F-4D97-AF65-F5344CB8AC3E}">
        <p14:creationId xmlns:p14="http://schemas.microsoft.com/office/powerpoint/2010/main" val="1169367155"/>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1"/>
          <p:cNvSpPr>
            <a:spLocks noGrp="1" noChangeArrowheads="1"/>
          </p:cNvSpPr>
          <p:nvPr>
            <p:ph type="dt" sz="half" idx="10"/>
          </p:nvPr>
        </p:nvSpPr>
        <p:spPr/>
        <p:txBody>
          <a:bodyPr/>
          <a:lstStyle>
            <a:lvl1pPr>
              <a:defRPr/>
            </a:lvl1pPr>
          </a:lstStyle>
          <a:p>
            <a:pPr>
              <a:defRPr/>
            </a:pPr>
            <a:endParaRPr lang="ru-RU"/>
          </a:p>
        </p:txBody>
      </p:sp>
      <p:sp>
        <p:nvSpPr>
          <p:cNvPr id="7" name="Rectangle 12"/>
          <p:cNvSpPr>
            <a:spLocks noGrp="1" noChangeArrowheads="1"/>
          </p:cNvSpPr>
          <p:nvPr>
            <p:ph type="ftr" sz="quarter" idx="11"/>
          </p:nvPr>
        </p:nvSpPr>
        <p:spPr/>
        <p:txBody>
          <a:bodyPr/>
          <a:lstStyle>
            <a:lvl1pPr>
              <a:defRPr/>
            </a:lvl1pPr>
          </a:lstStyle>
          <a:p>
            <a:pPr>
              <a:defRPr/>
            </a:pPr>
            <a:endParaRPr lang="ru-RU"/>
          </a:p>
        </p:txBody>
      </p:sp>
      <p:sp>
        <p:nvSpPr>
          <p:cNvPr id="8" name="Rectangle 13"/>
          <p:cNvSpPr>
            <a:spLocks noGrp="1" noChangeArrowheads="1"/>
          </p:cNvSpPr>
          <p:nvPr>
            <p:ph type="sldNum" sz="quarter" idx="12"/>
          </p:nvPr>
        </p:nvSpPr>
        <p:spPr/>
        <p:txBody>
          <a:bodyPr/>
          <a:lstStyle>
            <a:lvl1pPr>
              <a:defRPr/>
            </a:lvl1pPr>
          </a:lstStyle>
          <a:p>
            <a:pPr>
              <a:defRPr/>
            </a:pPr>
            <a:fld id="{B1BA8215-96F7-437B-8992-2426250D33CC}" type="slidenum">
              <a:rPr lang="ru-RU"/>
              <a:pPr>
                <a:defRPr/>
              </a:pPr>
              <a:t>‹#›</a:t>
            </a:fld>
            <a:endParaRPr lang="ru-RU"/>
          </a:p>
        </p:txBody>
      </p:sp>
    </p:spTree>
    <p:extLst>
      <p:ext uri="{BB962C8B-B14F-4D97-AF65-F5344CB8AC3E}">
        <p14:creationId xmlns:p14="http://schemas.microsoft.com/office/powerpoint/2010/main" val="1069074718"/>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838200"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838200"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p:txBody>
          <a:bodyPr/>
          <a:lstStyle>
            <a:lvl1pPr>
              <a:defRPr/>
            </a:lvl1pPr>
          </a:lstStyle>
          <a:p>
            <a:pPr>
              <a:defRPr/>
            </a:pPr>
            <a:endParaRPr lang="ru-RU"/>
          </a:p>
        </p:txBody>
      </p:sp>
      <p:sp>
        <p:nvSpPr>
          <p:cNvPr id="8" name="Rectangle 12"/>
          <p:cNvSpPr>
            <a:spLocks noGrp="1" noChangeArrowheads="1"/>
          </p:cNvSpPr>
          <p:nvPr>
            <p:ph type="ftr" sz="quarter" idx="11"/>
          </p:nvPr>
        </p:nvSpPr>
        <p:spPr/>
        <p:txBody>
          <a:bodyPr/>
          <a:lstStyle>
            <a:lvl1pPr>
              <a:defRPr/>
            </a:lvl1pPr>
          </a:lstStyle>
          <a:p>
            <a:pPr>
              <a:defRPr/>
            </a:pPr>
            <a:endParaRPr lang="ru-RU"/>
          </a:p>
        </p:txBody>
      </p:sp>
      <p:sp>
        <p:nvSpPr>
          <p:cNvPr id="9" name="Rectangle 13"/>
          <p:cNvSpPr>
            <a:spLocks noGrp="1" noChangeArrowheads="1"/>
          </p:cNvSpPr>
          <p:nvPr>
            <p:ph type="sldNum" sz="quarter" idx="12"/>
          </p:nvPr>
        </p:nvSpPr>
        <p:spPr/>
        <p:txBody>
          <a:bodyPr/>
          <a:lstStyle>
            <a:lvl1pPr>
              <a:defRPr/>
            </a:lvl1pPr>
          </a:lstStyle>
          <a:p>
            <a:pPr>
              <a:defRPr/>
            </a:pPr>
            <a:fld id="{730DFD32-2FC9-4956-BC60-BDB49CC1F652}" type="slidenum">
              <a:rPr lang="ru-RU"/>
              <a:pPr>
                <a:defRPr/>
              </a:pPr>
              <a:t>‹#›</a:t>
            </a:fld>
            <a:endParaRPr lang="ru-RU"/>
          </a:p>
        </p:txBody>
      </p:sp>
    </p:spTree>
    <p:extLst>
      <p:ext uri="{BB962C8B-B14F-4D97-AF65-F5344CB8AC3E}">
        <p14:creationId xmlns:p14="http://schemas.microsoft.com/office/powerpoint/2010/main" val="3629083468"/>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0B010AA4-26D9-47EB-A3E7-7B7EBBDA94CF}" type="slidenum">
              <a:rPr lang="ru-RU"/>
              <a:pPr>
                <a:defRPr/>
              </a:pPr>
              <a:t>‹#›</a:t>
            </a:fld>
            <a:endParaRPr lang="ru-RU"/>
          </a:p>
        </p:txBody>
      </p:sp>
    </p:spTree>
    <p:extLst>
      <p:ext uri="{BB962C8B-B14F-4D97-AF65-F5344CB8AC3E}">
        <p14:creationId xmlns:p14="http://schemas.microsoft.com/office/powerpoint/2010/main" val="37344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dt" sz="half" idx="10"/>
          </p:nvPr>
        </p:nvSpPr>
        <p:spPr>
          <a:ln/>
        </p:spPr>
        <p:txBody>
          <a:bodyPr/>
          <a:lstStyle>
            <a:lvl1pPr>
              <a:defRPr/>
            </a:lvl1pPr>
          </a:lstStyle>
          <a:p>
            <a:pPr>
              <a:defRPr/>
            </a:pPr>
            <a:endParaRPr lang="ru-RU"/>
          </a:p>
        </p:txBody>
      </p:sp>
      <p:sp>
        <p:nvSpPr>
          <p:cNvPr id="5" name="Rectangle 9"/>
          <p:cNvSpPr>
            <a:spLocks noGrp="1" noChangeArrowheads="1"/>
          </p:cNvSpPr>
          <p:nvPr>
            <p:ph type="ftr" sz="quarter" idx="11"/>
          </p:nvPr>
        </p:nvSpPr>
        <p:spPr>
          <a:ln/>
        </p:spPr>
        <p:txBody>
          <a:bodyPr/>
          <a:lstStyle>
            <a:lvl1pPr>
              <a:defRPr/>
            </a:lvl1pPr>
          </a:lstStyle>
          <a:p>
            <a:pPr>
              <a:defRPr/>
            </a:pPr>
            <a:endParaRPr lang="ru-RU"/>
          </a:p>
        </p:txBody>
      </p:sp>
      <p:sp>
        <p:nvSpPr>
          <p:cNvPr id="6" name="Rectangle 10"/>
          <p:cNvSpPr>
            <a:spLocks noGrp="1" noChangeArrowheads="1"/>
          </p:cNvSpPr>
          <p:nvPr>
            <p:ph type="sldNum" sz="quarter" idx="12"/>
          </p:nvPr>
        </p:nvSpPr>
        <p:spPr>
          <a:ln/>
        </p:spPr>
        <p:txBody>
          <a:bodyPr/>
          <a:lstStyle>
            <a:lvl1pPr>
              <a:defRPr/>
            </a:lvl1pPr>
          </a:lstStyle>
          <a:p>
            <a:pPr>
              <a:defRPr/>
            </a:pPr>
            <a:fld id="{728C262F-8662-4240-8A73-89482F5A49A4}" type="slidenum">
              <a:rPr lang="ru-RU"/>
              <a:pPr>
                <a:defRPr/>
              </a:pPr>
              <a:t>‹#›</a:t>
            </a:fld>
            <a:endParaRPr lang="ru-RU"/>
          </a:p>
        </p:txBody>
      </p:sp>
    </p:spTree>
    <p:extLst>
      <p:ext uri="{BB962C8B-B14F-4D97-AF65-F5344CB8AC3E}">
        <p14:creationId xmlns:p14="http://schemas.microsoft.com/office/powerpoint/2010/main" val="2981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pPr>
              <a:defRPr/>
            </a:pPr>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5D9E2D85-4C06-4416-8097-40D150DE3F0E}" type="slidenum">
              <a:rPr lang="ru-RU"/>
              <a:pPr>
                <a:defRPr/>
              </a:pPr>
              <a:t>‹#›</a:t>
            </a:fld>
            <a:endParaRPr lang="ru-RU"/>
          </a:p>
        </p:txBody>
      </p:sp>
    </p:spTree>
    <p:extLst>
      <p:ext uri="{BB962C8B-B14F-4D97-AF65-F5344CB8AC3E}">
        <p14:creationId xmlns:p14="http://schemas.microsoft.com/office/powerpoint/2010/main" val="428701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8"/>
          <p:cNvSpPr>
            <a:spLocks noGrp="1" noChangeArrowheads="1"/>
          </p:cNvSpPr>
          <p:nvPr>
            <p:ph type="dt" sz="half" idx="10"/>
          </p:nvPr>
        </p:nvSpPr>
        <p:spPr>
          <a:ln/>
        </p:spPr>
        <p:txBody>
          <a:bodyPr/>
          <a:lstStyle>
            <a:lvl1pPr>
              <a:defRPr/>
            </a:lvl1pPr>
          </a:lstStyle>
          <a:p>
            <a:pPr>
              <a:defRPr/>
            </a:pPr>
            <a:endParaRPr lang="ru-RU"/>
          </a:p>
        </p:txBody>
      </p:sp>
      <p:sp>
        <p:nvSpPr>
          <p:cNvPr id="8" name="Rectangle 9"/>
          <p:cNvSpPr>
            <a:spLocks noGrp="1" noChangeArrowheads="1"/>
          </p:cNvSpPr>
          <p:nvPr>
            <p:ph type="ftr" sz="quarter" idx="11"/>
          </p:nvPr>
        </p:nvSpPr>
        <p:spPr>
          <a:ln/>
        </p:spPr>
        <p:txBody>
          <a:bodyPr/>
          <a:lstStyle>
            <a:lvl1pPr>
              <a:defRPr/>
            </a:lvl1pPr>
          </a:lstStyle>
          <a:p>
            <a:pPr>
              <a:defRPr/>
            </a:pPr>
            <a:endParaRPr lang="ru-RU"/>
          </a:p>
        </p:txBody>
      </p:sp>
      <p:sp>
        <p:nvSpPr>
          <p:cNvPr id="9" name="Rectangle 10"/>
          <p:cNvSpPr>
            <a:spLocks noGrp="1" noChangeArrowheads="1"/>
          </p:cNvSpPr>
          <p:nvPr>
            <p:ph type="sldNum" sz="quarter" idx="12"/>
          </p:nvPr>
        </p:nvSpPr>
        <p:spPr>
          <a:ln/>
        </p:spPr>
        <p:txBody>
          <a:bodyPr/>
          <a:lstStyle>
            <a:lvl1pPr>
              <a:defRPr/>
            </a:lvl1pPr>
          </a:lstStyle>
          <a:p>
            <a:pPr>
              <a:defRPr/>
            </a:pPr>
            <a:fld id="{E490A0C9-E0BE-4C1E-AC43-569A7AFA5F24}" type="slidenum">
              <a:rPr lang="ru-RU"/>
              <a:pPr>
                <a:defRPr/>
              </a:pPr>
              <a:t>‹#›</a:t>
            </a:fld>
            <a:endParaRPr lang="ru-RU"/>
          </a:p>
        </p:txBody>
      </p:sp>
    </p:spTree>
    <p:extLst>
      <p:ext uri="{BB962C8B-B14F-4D97-AF65-F5344CB8AC3E}">
        <p14:creationId xmlns:p14="http://schemas.microsoft.com/office/powerpoint/2010/main" val="292414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8"/>
          <p:cNvSpPr>
            <a:spLocks noGrp="1" noChangeArrowheads="1"/>
          </p:cNvSpPr>
          <p:nvPr>
            <p:ph type="dt" sz="half" idx="10"/>
          </p:nvPr>
        </p:nvSpPr>
        <p:spPr>
          <a:ln/>
        </p:spPr>
        <p:txBody>
          <a:bodyPr/>
          <a:lstStyle>
            <a:lvl1pPr>
              <a:defRPr/>
            </a:lvl1pPr>
          </a:lstStyle>
          <a:p>
            <a:pPr>
              <a:defRPr/>
            </a:pPr>
            <a:endParaRPr lang="ru-RU"/>
          </a:p>
        </p:txBody>
      </p:sp>
      <p:sp>
        <p:nvSpPr>
          <p:cNvPr id="4" name="Rectangle 9"/>
          <p:cNvSpPr>
            <a:spLocks noGrp="1" noChangeArrowheads="1"/>
          </p:cNvSpPr>
          <p:nvPr>
            <p:ph type="ftr" sz="quarter" idx="11"/>
          </p:nvPr>
        </p:nvSpPr>
        <p:spPr>
          <a:ln/>
        </p:spPr>
        <p:txBody>
          <a:bodyPr/>
          <a:lstStyle>
            <a:lvl1pPr>
              <a:defRPr/>
            </a:lvl1pPr>
          </a:lstStyle>
          <a:p>
            <a:pPr>
              <a:defRPr/>
            </a:pPr>
            <a:endParaRPr lang="ru-RU"/>
          </a:p>
        </p:txBody>
      </p:sp>
      <p:sp>
        <p:nvSpPr>
          <p:cNvPr id="5" name="Rectangle 10"/>
          <p:cNvSpPr>
            <a:spLocks noGrp="1" noChangeArrowheads="1"/>
          </p:cNvSpPr>
          <p:nvPr>
            <p:ph type="sldNum" sz="quarter" idx="12"/>
          </p:nvPr>
        </p:nvSpPr>
        <p:spPr>
          <a:ln/>
        </p:spPr>
        <p:txBody>
          <a:bodyPr/>
          <a:lstStyle>
            <a:lvl1pPr>
              <a:defRPr/>
            </a:lvl1pPr>
          </a:lstStyle>
          <a:p>
            <a:pPr>
              <a:defRPr/>
            </a:pPr>
            <a:fld id="{1E53D176-FC6E-4F15-81E2-3468641549BE}" type="slidenum">
              <a:rPr lang="ru-RU"/>
              <a:pPr>
                <a:defRPr/>
              </a:pPr>
              <a:t>‹#›</a:t>
            </a:fld>
            <a:endParaRPr lang="ru-RU"/>
          </a:p>
        </p:txBody>
      </p:sp>
    </p:spTree>
    <p:extLst>
      <p:ext uri="{BB962C8B-B14F-4D97-AF65-F5344CB8AC3E}">
        <p14:creationId xmlns:p14="http://schemas.microsoft.com/office/powerpoint/2010/main" val="189489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ru-RU"/>
          </a:p>
        </p:txBody>
      </p:sp>
      <p:sp>
        <p:nvSpPr>
          <p:cNvPr id="3" name="Rectangle 9"/>
          <p:cNvSpPr>
            <a:spLocks noGrp="1" noChangeArrowheads="1"/>
          </p:cNvSpPr>
          <p:nvPr>
            <p:ph type="ftr" sz="quarter" idx="11"/>
          </p:nvPr>
        </p:nvSpPr>
        <p:spPr>
          <a:ln/>
        </p:spPr>
        <p:txBody>
          <a:bodyPr/>
          <a:lstStyle>
            <a:lvl1pPr>
              <a:defRPr/>
            </a:lvl1pPr>
          </a:lstStyle>
          <a:p>
            <a:pPr>
              <a:defRPr/>
            </a:pPr>
            <a:endParaRPr lang="ru-RU"/>
          </a:p>
        </p:txBody>
      </p:sp>
      <p:sp>
        <p:nvSpPr>
          <p:cNvPr id="4" name="Rectangle 10"/>
          <p:cNvSpPr>
            <a:spLocks noGrp="1" noChangeArrowheads="1"/>
          </p:cNvSpPr>
          <p:nvPr>
            <p:ph type="sldNum" sz="quarter" idx="12"/>
          </p:nvPr>
        </p:nvSpPr>
        <p:spPr>
          <a:ln/>
        </p:spPr>
        <p:txBody>
          <a:bodyPr/>
          <a:lstStyle>
            <a:lvl1pPr>
              <a:defRPr/>
            </a:lvl1pPr>
          </a:lstStyle>
          <a:p>
            <a:pPr>
              <a:defRPr/>
            </a:pPr>
            <a:fld id="{D2DD9966-6B67-4405-A1E1-368F0A9F0E20}" type="slidenum">
              <a:rPr lang="ru-RU"/>
              <a:pPr>
                <a:defRPr/>
              </a:pPr>
              <a:t>‹#›</a:t>
            </a:fld>
            <a:endParaRPr lang="ru-RU"/>
          </a:p>
        </p:txBody>
      </p:sp>
    </p:spTree>
    <p:extLst>
      <p:ext uri="{BB962C8B-B14F-4D97-AF65-F5344CB8AC3E}">
        <p14:creationId xmlns:p14="http://schemas.microsoft.com/office/powerpoint/2010/main" val="126068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1361BC96-8473-4AFA-AC17-AB7D56BB88EC}" type="slidenum">
              <a:rPr lang="ru-RU"/>
              <a:pPr>
                <a:defRPr/>
              </a:pPr>
              <a:t>‹#›</a:t>
            </a:fld>
            <a:endParaRPr lang="ru-RU"/>
          </a:p>
        </p:txBody>
      </p:sp>
    </p:spTree>
    <p:extLst>
      <p:ext uri="{BB962C8B-B14F-4D97-AF65-F5344CB8AC3E}">
        <p14:creationId xmlns:p14="http://schemas.microsoft.com/office/powerpoint/2010/main" val="134855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pPr>
              <a:defRPr/>
            </a:pPr>
            <a:fld id="{6D090E7B-E820-4805-AD3C-4A2A96539A38}" type="slidenum">
              <a:rPr lang="ru-RU"/>
              <a:pPr>
                <a:defRPr/>
              </a:pPr>
              <a:t>‹#›</a:t>
            </a:fld>
            <a:endParaRPr lang="ru-RU"/>
          </a:p>
        </p:txBody>
      </p:sp>
    </p:spTree>
    <p:extLst>
      <p:ext uri="{BB962C8B-B14F-4D97-AF65-F5344CB8AC3E}">
        <p14:creationId xmlns:p14="http://schemas.microsoft.com/office/powerpoint/2010/main" val="81036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3 w 64000"/>
                <a:gd name="T1" fmla="*/ -1 h 64000"/>
                <a:gd name="T2" fmla="*/ 4 w 64000"/>
                <a:gd name="T3" fmla="*/ 0 h 64000"/>
                <a:gd name="T4" fmla="*/ 3 w 64000"/>
                <a:gd name="T5" fmla="*/ 1 h 64000"/>
                <a:gd name="T6" fmla="*/ 3 w 64000"/>
                <a:gd name="T7" fmla="*/ 1 h 64000"/>
                <a:gd name="T8" fmla="*/ 3 w 64000"/>
                <a:gd name="T9" fmla="*/ 1 h 64000"/>
                <a:gd name="T10" fmla="*/ 3 w 64000"/>
                <a:gd name="T11" fmla="*/ 1 h 64000"/>
                <a:gd name="T12" fmla="*/ 3 w 64000"/>
                <a:gd name="T13" fmla="*/ -1 h 64000"/>
                <a:gd name="T14" fmla="*/ 3 w 64000"/>
                <a:gd name="T15" fmla="*/ -1 h 64000"/>
                <a:gd name="T16" fmla="*/ 3 w 64000"/>
                <a:gd name="T17" fmla="*/ -1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033" name="AutoShape 4"/>
            <p:cNvSpPr>
              <a:spLocks noChangeArrowheads="1"/>
            </p:cNvSpPr>
            <p:nvPr/>
          </p:nvSpPr>
          <p:spPr bwMode="auto">
            <a:xfrm>
              <a:off x="-1528" y="0"/>
              <a:ext cx="1949" cy="1987"/>
            </a:xfrm>
            <a:custGeom>
              <a:avLst/>
              <a:gdLst>
                <a:gd name="T0" fmla="*/ 1 w 64000"/>
                <a:gd name="T1" fmla="*/ -1 h 64000"/>
                <a:gd name="T2" fmla="*/ 2 w 64000"/>
                <a:gd name="T3" fmla="*/ 0 h 64000"/>
                <a:gd name="T4" fmla="*/ 1 w 64000"/>
                <a:gd name="T5" fmla="*/ 1 h 64000"/>
                <a:gd name="T6" fmla="*/ 1 w 64000"/>
                <a:gd name="T7" fmla="*/ 1 h 64000"/>
                <a:gd name="T8" fmla="*/ 1 w 64000"/>
                <a:gd name="T9" fmla="*/ 1 h 64000"/>
                <a:gd name="T10" fmla="*/ 1 w 64000"/>
                <a:gd name="T11" fmla="*/ 1 h 64000"/>
                <a:gd name="T12" fmla="*/ 1 w 64000"/>
                <a:gd name="T13" fmla="*/ -1 h 64000"/>
                <a:gd name="T14" fmla="*/ 1 w 64000"/>
                <a:gd name="T15" fmla="*/ -1 h 64000"/>
                <a:gd name="T16" fmla="*/ 1 w 64000"/>
                <a:gd name="T17" fmla="*/ -1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663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ru-RU"/>
          </a:p>
        </p:txBody>
      </p:sp>
      <p:sp>
        <p:nvSpPr>
          <p:cNvPr id="2663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2663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CA89845E-3B1F-46CA-A32C-CEAA4E538D0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8"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9" r:id="rId12"/>
    <p:sldLayoutId id="2147483730" r:id="rId13"/>
    <p:sldLayoutId id="2147483731" r:id="rId14"/>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jpeg"/><Relationship Id="rId2" Type="http://schemas.openxmlformats.org/officeDocument/2006/relationships/image" Target="../media/image8.wmf"/><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371600" y="1066800"/>
            <a:ext cx="7239000" cy="1444625"/>
          </a:xfrm>
        </p:spPr>
        <p:txBody>
          <a:bodyPr/>
          <a:lstStyle/>
          <a:p>
            <a:pPr algn="ctr" eaLnBrk="1" hangingPunct="1"/>
            <a:r>
              <a:rPr lang="ru-RU" b="1" smtClean="0">
                <a:solidFill>
                  <a:schemeClr val="bg2"/>
                </a:solidFill>
                <a:latin typeface="Georgia" pitchFamily="18" charset="0"/>
              </a:rPr>
              <a:t>Вредные </a:t>
            </a:r>
            <a:r>
              <a:rPr lang="ru-RU" b="1" smtClean="0">
                <a:solidFill>
                  <a:srgbClr val="5F5F5F"/>
                </a:solidFill>
                <a:latin typeface="Georgia" pitchFamily="18" charset="0"/>
              </a:rPr>
              <a:t>привычки</a:t>
            </a:r>
          </a:p>
        </p:txBody>
      </p:sp>
      <p:pic>
        <p:nvPicPr>
          <p:cNvPr id="6147" name="Picture 4" descr="%D0%B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3581400"/>
            <a:ext cx="312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p:cNvSpPr txBox="1">
            <a:spLocks noChangeArrowheads="1"/>
          </p:cNvSpPr>
          <p:nvPr/>
        </p:nvSpPr>
        <p:spPr bwMode="auto">
          <a:xfrm>
            <a:off x="6858000" y="5803900"/>
            <a:ext cx="2286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50000"/>
              </a:spcBef>
            </a:pPr>
            <a:r>
              <a:rPr lang="ru-RU"/>
              <a:t>       </a:t>
            </a:r>
          </a:p>
          <a:p>
            <a:pPr algn="ctr" eaLnBrk="1" hangingPunct="1">
              <a:spcBef>
                <a:spcPct val="50000"/>
              </a:spcBef>
            </a:pPr>
            <a:r>
              <a:rPr lang="ru-RU"/>
              <a:t>      </a:t>
            </a:r>
          </a:p>
        </p:txBody>
      </p:sp>
      <p:sp>
        <p:nvSpPr>
          <p:cNvPr id="6149" name="Rectangle 6"/>
          <p:cNvSpPr>
            <a:spLocks noChangeArrowheads="1"/>
          </p:cNvSpPr>
          <p:nvPr/>
        </p:nvSpPr>
        <p:spPr bwMode="auto">
          <a:xfrm flipV="1">
            <a:off x="6986588" y="5921375"/>
            <a:ext cx="682625"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ru-RU" sz="12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827088" y="188913"/>
            <a:ext cx="7924800" cy="1143000"/>
          </a:xfrm>
        </p:spPr>
        <p:txBody>
          <a:bodyPr/>
          <a:lstStyle/>
          <a:p>
            <a:pPr eaLnBrk="1" hangingPunct="1">
              <a:defRPr/>
            </a:pPr>
            <a:r>
              <a:rPr lang="ru-RU" sz="3200" b="1" i="1" dirty="0" smtClean="0">
                <a:solidFill>
                  <a:srgbClr val="FF0000"/>
                </a:solidFill>
                <a:latin typeface="Times New Roman" pitchFamily="18" charset="0"/>
              </a:rPr>
              <a:t>Фотографии людей до и после того как они начали принимать наркотики</a:t>
            </a:r>
          </a:p>
        </p:txBody>
      </p:sp>
      <p:sp>
        <p:nvSpPr>
          <p:cNvPr id="177155" name="Rectangle 3"/>
          <p:cNvSpPr>
            <a:spLocks noGrp="1" noChangeArrowheads="1"/>
          </p:cNvSpPr>
          <p:nvPr>
            <p:ph type="body" idx="1"/>
          </p:nvPr>
        </p:nvSpPr>
        <p:spPr/>
        <p:txBody>
          <a:bodyPr/>
          <a:lstStyle/>
          <a:p>
            <a:pPr eaLnBrk="1" hangingPunct="1">
              <a:buFontTx/>
              <a:buNone/>
              <a:defRPr/>
            </a:pPr>
            <a:endParaRPr lang="ru-RU" smtClean="0"/>
          </a:p>
        </p:txBody>
      </p:sp>
      <p:pic>
        <p:nvPicPr>
          <p:cNvPr id="177156" name="Picture 4" descr="newfac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16238" y="2835275"/>
            <a:ext cx="3073400" cy="2305050"/>
          </a:xfrm>
          <a:prstGeom prst="rect">
            <a:avLst/>
          </a:prstGeom>
          <a:noFill/>
          <a:ln w="762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177157" name="Picture 5" descr="faces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4581525"/>
            <a:ext cx="2952750" cy="186055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77158" name="Picture 6" descr="faces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0825" y="1773238"/>
            <a:ext cx="2879725" cy="1814512"/>
          </a:xfrm>
          <a:prstGeom prst="rect">
            <a:avLst/>
          </a:prstGeom>
          <a:noFill/>
          <a:ln w="76200">
            <a:solidFill>
              <a:srgbClr val="33CC33"/>
            </a:solidFill>
            <a:miter lim="800000"/>
            <a:headEnd/>
            <a:tailEnd/>
          </a:ln>
          <a:extLst>
            <a:ext uri="{909E8E84-426E-40DD-AFC4-6F175D3DCCD1}">
              <a14:hiddenFill xmlns:a14="http://schemas.microsoft.com/office/drawing/2010/main">
                <a:solidFill>
                  <a:srgbClr val="FFFFFF"/>
                </a:solidFill>
              </a14:hiddenFill>
            </a:ext>
          </a:extLst>
        </p:spPr>
      </p:pic>
      <p:pic>
        <p:nvPicPr>
          <p:cNvPr id="177159" name="Picture 7" descr="faces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51500" y="4581525"/>
            <a:ext cx="2952750" cy="1860550"/>
          </a:xfrm>
          <a:prstGeom prst="rect">
            <a:avLst/>
          </a:prstGeom>
          <a:noFill/>
          <a:ln w="76200">
            <a:solidFill>
              <a:srgbClr val="33CC33"/>
            </a:solidFill>
            <a:miter lim="800000"/>
            <a:headEnd/>
            <a:tailEnd/>
          </a:ln>
          <a:extLst>
            <a:ext uri="{909E8E84-426E-40DD-AFC4-6F175D3DCCD1}">
              <a14:hiddenFill xmlns:a14="http://schemas.microsoft.com/office/drawing/2010/main">
                <a:solidFill>
                  <a:srgbClr val="FFFFFF"/>
                </a:solidFill>
              </a14:hiddenFill>
            </a:ext>
          </a:extLst>
        </p:spPr>
      </p:pic>
      <p:pic>
        <p:nvPicPr>
          <p:cNvPr id="177160" name="Picture 8" descr="faces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67400" y="1628775"/>
            <a:ext cx="2879725" cy="1814513"/>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7556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additive="base">
                                        <p:cTn id="7" dur="2000" fill="hold"/>
                                        <p:tgtEl>
                                          <p:spTgt spid="177154"/>
                                        </p:tgtEl>
                                        <p:attrNameLst>
                                          <p:attrName>ppt_x</p:attrName>
                                        </p:attrNameLst>
                                      </p:cBhvr>
                                      <p:tavLst>
                                        <p:tav tm="0">
                                          <p:val>
                                            <p:strVal val="0-#ppt_w/2"/>
                                          </p:val>
                                        </p:tav>
                                        <p:tav tm="100000">
                                          <p:val>
                                            <p:strVal val="#ppt_x"/>
                                          </p:val>
                                        </p:tav>
                                      </p:tavLst>
                                    </p:anim>
                                    <p:anim calcmode="lin" valueType="num">
                                      <p:cBhvr additive="base">
                                        <p:cTn id="8" dur="2000" fill="hold"/>
                                        <p:tgtEl>
                                          <p:spTgt spid="1771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3" presetClass="entr" presetSubtype="528" fill="hold" nodeType="afterEffect">
                                  <p:stCondLst>
                                    <p:cond delay="0"/>
                                  </p:stCondLst>
                                  <p:childTnLst>
                                    <p:set>
                                      <p:cBhvr>
                                        <p:cTn id="11" dur="1" fill="hold">
                                          <p:stCondLst>
                                            <p:cond delay="0"/>
                                          </p:stCondLst>
                                        </p:cTn>
                                        <p:tgtEl>
                                          <p:spTgt spid="177158"/>
                                        </p:tgtEl>
                                        <p:attrNameLst>
                                          <p:attrName>style.visibility</p:attrName>
                                        </p:attrNameLst>
                                      </p:cBhvr>
                                      <p:to>
                                        <p:strVal val="visible"/>
                                      </p:to>
                                    </p:set>
                                    <p:anim calcmode="lin" valueType="num">
                                      <p:cBhvr>
                                        <p:cTn id="12" dur="2000" fill="hold"/>
                                        <p:tgtEl>
                                          <p:spTgt spid="177158"/>
                                        </p:tgtEl>
                                        <p:attrNameLst>
                                          <p:attrName>ppt_w</p:attrName>
                                        </p:attrNameLst>
                                      </p:cBhvr>
                                      <p:tavLst>
                                        <p:tav tm="0">
                                          <p:val>
                                            <p:fltVal val="0"/>
                                          </p:val>
                                        </p:tav>
                                        <p:tav tm="100000">
                                          <p:val>
                                            <p:strVal val="#ppt_w"/>
                                          </p:val>
                                        </p:tav>
                                      </p:tavLst>
                                    </p:anim>
                                    <p:anim calcmode="lin" valueType="num">
                                      <p:cBhvr>
                                        <p:cTn id="13" dur="2000" fill="hold"/>
                                        <p:tgtEl>
                                          <p:spTgt spid="177158"/>
                                        </p:tgtEl>
                                        <p:attrNameLst>
                                          <p:attrName>ppt_h</p:attrName>
                                        </p:attrNameLst>
                                      </p:cBhvr>
                                      <p:tavLst>
                                        <p:tav tm="0">
                                          <p:val>
                                            <p:fltVal val="0"/>
                                          </p:val>
                                        </p:tav>
                                        <p:tav tm="100000">
                                          <p:val>
                                            <p:strVal val="#ppt_h"/>
                                          </p:val>
                                        </p:tav>
                                      </p:tavLst>
                                    </p:anim>
                                    <p:anim calcmode="lin" valueType="num">
                                      <p:cBhvr>
                                        <p:cTn id="14" dur="2000" fill="hold"/>
                                        <p:tgtEl>
                                          <p:spTgt spid="177158"/>
                                        </p:tgtEl>
                                        <p:attrNameLst>
                                          <p:attrName>ppt_x</p:attrName>
                                        </p:attrNameLst>
                                      </p:cBhvr>
                                      <p:tavLst>
                                        <p:tav tm="0">
                                          <p:val>
                                            <p:fltVal val="0.5"/>
                                          </p:val>
                                        </p:tav>
                                        <p:tav tm="100000">
                                          <p:val>
                                            <p:strVal val="#ppt_x"/>
                                          </p:val>
                                        </p:tav>
                                      </p:tavLst>
                                    </p:anim>
                                    <p:anim calcmode="lin" valueType="num">
                                      <p:cBhvr>
                                        <p:cTn id="15" dur="2000" fill="hold"/>
                                        <p:tgtEl>
                                          <p:spTgt spid="177158"/>
                                        </p:tgtEl>
                                        <p:attrNameLst>
                                          <p:attrName>ppt_y</p:attrName>
                                        </p:attrNameLst>
                                      </p:cBhvr>
                                      <p:tavLst>
                                        <p:tav tm="0">
                                          <p:val>
                                            <p:fltVal val="0.5"/>
                                          </p:val>
                                        </p:tav>
                                        <p:tav tm="100000">
                                          <p:val>
                                            <p:strVal val="#ppt_y"/>
                                          </p:val>
                                        </p:tav>
                                      </p:tavLst>
                                    </p:anim>
                                  </p:childTnLst>
                                </p:cTn>
                              </p:par>
                            </p:childTnLst>
                          </p:cTn>
                        </p:par>
                        <p:par>
                          <p:cTn id="16" fill="hold" nodeType="afterGroup">
                            <p:stCondLst>
                              <p:cond delay="4000"/>
                            </p:stCondLst>
                            <p:childTnLst>
                              <p:par>
                                <p:cTn id="17" presetID="23" presetClass="entr" presetSubtype="528" fill="hold" nodeType="afterEffect">
                                  <p:stCondLst>
                                    <p:cond delay="0"/>
                                  </p:stCondLst>
                                  <p:childTnLst>
                                    <p:set>
                                      <p:cBhvr>
                                        <p:cTn id="18" dur="1" fill="hold">
                                          <p:stCondLst>
                                            <p:cond delay="0"/>
                                          </p:stCondLst>
                                        </p:cTn>
                                        <p:tgtEl>
                                          <p:spTgt spid="177160"/>
                                        </p:tgtEl>
                                        <p:attrNameLst>
                                          <p:attrName>style.visibility</p:attrName>
                                        </p:attrNameLst>
                                      </p:cBhvr>
                                      <p:to>
                                        <p:strVal val="visible"/>
                                      </p:to>
                                    </p:set>
                                    <p:anim calcmode="lin" valueType="num">
                                      <p:cBhvr>
                                        <p:cTn id="19" dur="2000" fill="hold"/>
                                        <p:tgtEl>
                                          <p:spTgt spid="177160"/>
                                        </p:tgtEl>
                                        <p:attrNameLst>
                                          <p:attrName>ppt_w</p:attrName>
                                        </p:attrNameLst>
                                      </p:cBhvr>
                                      <p:tavLst>
                                        <p:tav tm="0">
                                          <p:val>
                                            <p:fltVal val="0"/>
                                          </p:val>
                                        </p:tav>
                                        <p:tav tm="100000">
                                          <p:val>
                                            <p:strVal val="#ppt_w"/>
                                          </p:val>
                                        </p:tav>
                                      </p:tavLst>
                                    </p:anim>
                                    <p:anim calcmode="lin" valueType="num">
                                      <p:cBhvr>
                                        <p:cTn id="20" dur="2000" fill="hold"/>
                                        <p:tgtEl>
                                          <p:spTgt spid="177160"/>
                                        </p:tgtEl>
                                        <p:attrNameLst>
                                          <p:attrName>ppt_h</p:attrName>
                                        </p:attrNameLst>
                                      </p:cBhvr>
                                      <p:tavLst>
                                        <p:tav tm="0">
                                          <p:val>
                                            <p:fltVal val="0"/>
                                          </p:val>
                                        </p:tav>
                                        <p:tav tm="100000">
                                          <p:val>
                                            <p:strVal val="#ppt_h"/>
                                          </p:val>
                                        </p:tav>
                                      </p:tavLst>
                                    </p:anim>
                                    <p:anim calcmode="lin" valueType="num">
                                      <p:cBhvr>
                                        <p:cTn id="21" dur="2000" fill="hold"/>
                                        <p:tgtEl>
                                          <p:spTgt spid="177160"/>
                                        </p:tgtEl>
                                        <p:attrNameLst>
                                          <p:attrName>ppt_x</p:attrName>
                                        </p:attrNameLst>
                                      </p:cBhvr>
                                      <p:tavLst>
                                        <p:tav tm="0">
                                          <p:val>
                                            <p:fltVal val="0.5"/>
                                          </p:val>
                                        </p:tav>
                                        <p:tav tm="100000">
                                          <p:val>
                                            <p:strVal val="#ppt_x"/>
                                          </p:val>
                                        </p:tav>
                                      </p:tavLst>
                                    </p:anim>
                                    <p:anim calcmode="lin" valueType="num">
                                      <p:cBhvr>
                                        <p:cTn id="22" dur="2000" fill="hold"/>
                                        <p:tgtEl>
                                          <p:spTgt spid="177160"/>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6000"/>
                            </p:stCondLst>
                            <p:childTnLst>
                              <p:par>
                                <p:cTn id="24" presetID="23" presetClass="entr" presetSubtype="528" fill="hold" nodeType="afterEffect">
                                  <p:stCondLst>
                                    <p:cond delay="0"/>
                                  </p:stCondLst>
                                  <p:childTnLst>
                                    <p:set>
                                      <p:cBhvr>
                                        <p:cTn id="25" dur="1" fill="hold">
                                          <p:stCondLst>
                                            <p:cond delay="0"/>
                                          </p:stCondLst>
                                        </p:cTn>
                                        <p:tgtEl>
                                          <p:spTgt spid="177157"/>
                                        </p:tgtEl>
                                        <p:attrNameLst>
                                          <p:attrName>style.visibility</p:attrName>
                                        </p:attrNameLst>
                                      </p:cBhvr>
                                      <p:to>
                                        <p:strVal val="visible"/>
                                      </p:to>
                                    </p:set>
                                    <p:anim calcmode="lin" valueType="num">
                                      <p:cBhvr>
                                        <p:cTn id="26" dur="2000" fill="hold"/>
                                        <p:tgtEl>
                                          <p:spTgt spid="177157"/>
                                        </p:tgtEl>
                                        <p:attrNameLst>
                                          <p:attrName>ppt_w</p:attrName>
                                        </p:attrNameLst>
                                      </p:cBhvr>
                                      <p:tavLst>
                                        <p:tav tm="0">
                                          <p:val>
                                            <p:fltVal val="0"/>
                                          </p:val>
                                        </p:tav>
                                        <p:tav tm="100000">
                                          <p:val>
                                            <p:strVal val="#ppt_w"/>
                                          </p:val>
                                        </p:tav>
                                      </p:tavLst>
                                    </p:anim>
                                    <p:anim calcmode="lin" valueType="num">
                                      <p:cBhvr>
                                        <p:cTn id="27" dur="2000" fill="hold"/>
                                        <p:tgtEl>
                                          <p:spTgt spid="177157"/>
                                        </p:tgtEl>
                                        <p:attrNameLst>
                                          <p:attrName>ppt_h</p:attrName>
                                        </p:attrNameLst>
                                      </p:cBhvr>
                                      <p:tavLst>
                                        <p:tav tm="0">
                                          <p:val>
                                            <p:fltVal val="0"/>
                                          </p:val>
                                        </p:tav>
                                        <p:tav tm="100000">
                                          <p:val>
                                            <p:strVal val="#ppt_h"/>
                                          </p:val>
                                        </p:tav>
                                      </p:tavLst>
                                    </p:anim>
                                    <p:anim calcmode="lin" valueType="num">
                                      <p:cBhvr>
                                        <p:cTn id="28" dur="2000" fill="hold"/>
                                        <p:tgtEl>
                                          <p:spTgt spid="177157"/>
                                        </p:tgtEl>
                                        <p:attrNameLst>
                                          <p:attrName>ppt_x</p:attrName>
                                        </p:attrNameLst>
                                      </p:cBhvr>
                                      <p:tavLst>
                                        <p:tav tm="0">
                                          <p:val>
                                            <p:fltVal val="0.5"/>
                                          </p:val>
                                        </p:tav>
                                        <p:tav tm="100000">
                                          <p:val>
                                            <p:strVal val="#ppt_x"/>
                                          </p:val>
                                        </p:tav>
                                      </p:tavLst>
                                    </p:anim>
                                    <p:anim calcmode="lin" valueType="num">
                                      <p:cBhvr>
                                        <p:cTn id="29" dur="2000" fill="hold"/>
                                        <p:tgtEl>
                                          <p:spTgt spid="177157"/>
                                        </p:tgtEl>
                                        <p:attrNameLst>
                                          <p:attrName>ppt_y</p:attrName>
                                        </p:attrNameLst>
                                      </p:cBhvr>
                                      <p:tavLst>
                                        <p:tav tm="0">
                                          <p:val>
                                            <p:fltVal val="0.5"/>
                                          </p:val>
                                        </p:tav>
                                        <p:tav tm="100000">
                                          <p:val>
                                            <p:strVal val="#ppt_y"/>
                                          </p:val>
                                        </p:tav>
                                      </p:tavLst>
                                    </p:anim>
                                  </p:childTnLst>
                                </p:cTn>
                              </p:par>
                            </p:childTnLst>
                          </p:cTn>
                        </p:par>
                        <p:par>
                          <p:cTn id="30" fill="hold" nodeType="afterGroup">
                            <p:stCondLst>
                              <p:cond delay="8000"/>
                            </p:stCondLst>
                            <p:childTnLst>
                              <p:par>
                                <p:cTn id="31" presetID="23" presetClass="entr" presetSubtype="528" fill="hold" nodeType="afterEffect">
                                  <p:stCondLst>
                                    <p:cond delay="0"/>
                                  </p:stCondLst>
                                  <p:childTnLst>
                                    <p:set>
                                      <p:cBhvr>
                                        <p:cTn id="32" dur="1" fill="hold">
                                          <p:stCondLst>
                                            <p:cond delay="0"/>
                                          </p:stCondLst>
                                        </p:cTn>
                                        <p:tgtEl>
                                          <p:spTgt spid="177159"/>
                                        </p:tgtEl>
                                        <p:attrNameLst>
                                          <p:attrName>style.visibility</p:attrName>
                                        </p:attrNameLst>
                                      </p:cBhvr>
                                      <p:to>
                                        <p:strVal val="visible"/>
                                      </p:to>
                                    </p:set>
                                    <p:anim calcmode="lin" valueType="num">
                                      <p:cBhvr>
                                        <p:cTn id="33" dur="2000" fill="hold"/>
                                        <p:tgtEl>
                                          <p:spTgt spid="177159"/>
                                        </p:tgtEl>
                                        <p:attrNameLst>
                                          <p:attrName>ppt_w</p:attrName>
                                        </p:attrNameLst>
                                      </p:cBhvr>
                                      <p:tavLst>
                                        <p:tav tm="0">
                                          <p:val>
                                            <p:fltVal val="0"/>
                                          </p:val>
                                        </p:tav>
                                        <p:tav tm="100000">
                                          <p:val>
                                            <p:strVal val="#ppt_w"/>
                                          </p:val>
                                        </p:tav>
                                      </p:tavLst>
                                    </p:anim>
                                    <p:anim calcmode="lin" valueType="num">
                                      <p:cBhvr>
                                        <p:cTn id="34" dur="2000" fill="hold"/>
                                        <p:tgtEl>
                                          <p:spTgt spid="177159"/>
                                        </p:tgtEl>
                                        <p:attrNameLst>
                                          <p:attrName>ppt_h</p:attrName>
                                        </p:attrNameLst>
                                      </p:cBhvr>
                                      <p:tavLst>
                                        <p:tav tm="0">
                                          <p:val>
                                            <p:fltVal val="0"/>
                                          </p:val>
                                        </p:tav>
                                        <p:tav tm="100000">
                                          <p:val>
                                            <p:strVal val="#ppt_h"/>
                                          </p:val>
                                        </p:tav>
                                      </p:tavLst>
                                    </p:anim>
                                    <p:anim calcmode="lin" valueType="num">
                                      <p:cBhvr>
                                        <p:cTn id="35" dur="2000" fill="hold"/>
                                        <p:tgtEl>
                                          <p:spTgt spid="177159"/>
                                        </p:tgtEl>
                                        <p:attrNameLst>
                                          <p:attrName>ppt_x</p:attrName>
                                        </p:attrNameLst>
                                      </p:cBhvr>
                                      <p:tavLst>
                                        <p:tav tm="0">
                                          <p:val>
                                            <p:fltVal val="0.5"/>
                                          </p:val>
                                        </p:tav>
                                        <p:tav tm="100000">
                                          <p:val>
                                            <p:strVal val="#ppt_x"/>
                                          </p:val>
                                        </p:tav>
                                      </p:tavLst>
                                    </p:anim>
                                    <p:anim calcmode="lin" valueType="num">
                                      <p:cBhvr>
                                        <p:cTn id="36" dur="2000" fill="hold"/>
                                        <p:tgtEl>
                                          <p:spTgt spid="177159"/>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10000"/>
                            </p:stCondLst>
                            <p:childTnLst>
                              <p:par>
                                <p:cTn id="38" presetID="23" presetClass="entr" presetSubtype="528" fill="hold" nodeType="afterEffect">
                                  <p:stCondLst>
                                    <p:cond delay="0"/>
                                  </p:stCondLst>
                                  <p:childTnLst>
                                    <p:set>
                                      <p:cBhvr>
                                        <p:cTn id="39" dur="1" fill="hold">
                                          <p:stCondLst>
                                            <p:cond delay="0"/>
                                          </p:stCondLst>
                                        </p:cTn>
                                        <p:tgtEl>
                                          <p:spTgt spid="177156"/>
                                        </p:tgtEl>
                                        <p:attrNameLst>
                                          <p:attrName>style.visibility</p:attrName>
                                        </p:attrNameLst>
                                      </p:cBhvr>
                                      <p:to>
                                        <p:strVal val="visible"/>
                                      </p:to>
                                    </p:set>
                                    <p:anim calcmode="lin" valueType="num">
                                      <p:cBhvr>
                                        <p:cTn id="40" dur="2000" fill="hold"/>
                                        <p:tgtEl>
                                          <p:spTgt spid="177156"/>
                                        </p:tgtEl>
                                        <p:attrNameLst>
                                          <p:attrName>ppt_w</p:attrName>
                                        </p:attrNameLst>
                                      </p:cBhvr>
                                      <p:tavLst>
                                        <p:tav tm="0">
                                          <p:val>
                                            <p:fltVal val="0"/>
                                          </p:val>
                                        </p:tav>
                                        <p:tav tm="100000">
                                          <p:val>
                                            <p:strVal val="#ppt_w"/>
                                          </p:val>
                                        </p:tav>
                                      </p:tavLst>
                                    </p:anim>
                                    <p:anim calcmode="lin" valueType="num">
                                      <p:cBhvr>
                                        <p:cTn id="41" dur="2000" fill="hold"/>
                                        <p:tgtEl>
                                          <p:spTgt spid="177156"/>
                                        </p:tgtEl>
                                        <p:attrNameLst>
                                          <p:attrName>ppt_h</p:attrName>
                                        </p:attrNameLst>
                                      </p:cBhvr>
                                      <p:tavLst>
                                        <p:tav tm="0">
                                          <p:val>
                                            <p:fltVal val="0"/>
                                          </p:val>
                                        </p:tav>
                                        <p:tav tm="100000">
                                          <p:val>
                                            <p:strVal val="#ppt_h"/>
                                          </p:val>
                                        </p:tav>
                                      </p:tavLst>
                                    </p:anim>
                                    <p:anim calcmode="lin" valueType="num">
                                      <p:cBhvr>
                                        <p:cTn id="42" dur="2000" fill="hold"/>
                                        <p:tgtEl>
                                          <p:spTgt spid="177156"/>
                                        </p:tgtEl>
                                        <p:attrNameLst>
                                          <p:attrName>ppt_x</p:attrName>
                                        </p:attrNameLst>
                                      </p:cBhvr>
                                      <p:tavLst>
                                        <p:tav tm="0">
                                          <p:val>
                                            <p:fltVal val="0.5"/>
                                          </p:val>
                                        </p:tav>
                                        <p:tav tm="100000">
                                          <p:val>
                                            <p:strVal val="#ppt_x"/>
                                          </p:val>
                                        </p:tav>
                                      </p:tavLst>
                                    </p:anim>
                                    <p:anim calcmode="lin" valueType="num">
                                      <p:cBhvr>
                                        <p:cTn id="43" dur="2000" fill="hold"/>
                                        <p:tgtEl>
                                          <p:spTgt spid="1771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sz="quarter"/>
          </p:nvPr>
        </p:nvSpPr>
        <p:spPr/>
        <p:txBody>
          <a:bodyPr/>
          <a:lstStyle/>
          <a:p>
            <a:pPr algn="ctr" eaLnBrk="1" hangingPunct="1">
              <a:buFontTx/>
              <a:buChar char="•"/>
            </a:pPr>
            <a:r>
              <a:rPr lang="ru-RU" smtClean="0"/>
              <a:t>   Алкоголь</a:t>
            </a:r>
            <a:br>
              <a:rPr lang="ru-RU" smtClean="0"/>
            </a:br>
            <a:endParaRPr lang="ru-RU" smtClean="0"/>
          </a:p>
        </p:txBody>
      </p:sp>
      <p:pic>
        <p:nvPicPr>
          <p:cNvPr id="16387" name="Picture 3"/>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a:xfrm>
            <a:off x="3810000" y="1295400"/>
            <a:ext cx="1439863" cy="1871663"/>
          </a:xfrm>
        </p:spPr>
      </p:pic>
      <p:pic>
        <p:nvPicPr>
          <p:cNvPr id="16388" name="Picture 4"/>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6781800" y="1752600"/>
            <a:ext cx="741363" cy="1225550"/>
          </a:xfrm>
        </p:spPr>
      </p:pic>
      <p:pic>
        <p:nvPicPr>
          <p:cNvPr id="16389" name="Picture 10" descr="2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6800" y="3810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1" descr="3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91200" y="3581400"/>
            <a:ext cx="21526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4" descr="3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2000" y="1066800"/>
            <a:ext cx="1981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type="body" idx="1"/>
          </p:nvPr>
        </p:nvSpPr>
        <p:spPr>
          <a:xfrm>
            <a:off x="0" y="3284538"/>
            <a:ext cx="7885113" cy="3573462"/>
          </a:xfrm>
        </p:spPr>
        <p:txBody>
          <a:bodyPr/>
          <a:lstStyle/>
          <a:p>
            <a:pPr eaLnBrk="1" hangingPunct="1">
              <a:lnSpc>
                <a:spcPct val="80000"/>
              </a:lnSpc>
              <a:defRPr/>
            </a:pPr>
            <a:r>
              <a:rPr lang="ru-RU" sz="3000" b="1" smtClean="0"/>
              <a:t>Алкоголь называют “похитителем рассудка”. Слово “алкоголь” означает “одурманивающий”. </a:t>
            </a:r>
          </a:p>
          <a:p>
            <a:pPr eaLnBrk="1" hangingPunct="1">
              <a:lnSpc>
                <a:spcPct val="80000"/>
              </a:lnSpc>
              <a:buFont typeface="Wingdings" pitchFamily="2" charset="2"/>
              <a:buNone/>
              <a:defRPr/>
            </a:pPr>
            <a:endParaRPr lang="ru-RU" sz="1200" b="1" smtClean="0"/>
          </a:p>
          <a:p>
            <a:pPr>
              <a:lnSpc>
                <a:spcPct val="80000"/>
              </a:lnSpc>
              <a:defRPr/>
            </a:pPr>
            <a:r>
              <a:rPr lang="ru-RU" sz="3000" b="1" smtClean="0"/>
              <a:t>Алкоголь – это внутриклеточный яд, который разрушает жизненно важные органы человека – печень, сердце, мозг. </a:t>
            </a:r>
          </a:p>
          <a:p>
            <a:pPr eaLnBrk="1" hangingPunct="1">
              <a:lnSpc>
                <a:spcPct val="80000"/>
              </a:lnSpc>
              <a:defRPr/>
            </a:pPr>
            <a:endParaRPr lang="ru-RU" sz="1800" b="1" smtClean="0"/>
          </a:p>
          <a:p>
            <a:pPr eaLnBrk="1" hangingPunct="1">
              <a:lnSpc>
                <a:spcPct val="80000"/>
              </a:lnSpc>
              <a:defRPr/>
            </a:pPr>
            <a:endParaRPr lang="ru-RU" sz="1800" b="1" smtClean="0"/>
          </a:p>
        </p:txBody>
      </p:sp>
      <p:sp>
        <p:nvSpPr>
          <p:cNvPr id="227333" name="Rectangle 5"/>
          <p:cNvSpPr>
            <a:spLocks noChangeArrowheads="1"/>
          </p:cNvSpPr>
          <p:nvPr/>
        </p:nvSpPr>
        <p:spPr bwMode="auto">
          <a:xfrm>
            <a:off x="0" y="1341438"/>
            <a:ext cx="568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4400" b="1">
                <a:solidFill>
                  <a:srgbClr val="FFCC00"/>
                </a:solidFill>
                <a:latin typeface="Comic Sans MS" pitchFamily="66" charset="0"/>
              </a:rPr>
              <a:t>Алкоголизм </a:t>
            </a:r>
          </a:p>
        </p:txBody>
      </p:sp>
      <p:pic>
        <p:nvPicPr>
          <p:cNvPr id="13316" name="Picture 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64163" y="260350"/>
            <a:ext cx="3419475"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9" descr="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116763" y="0"/>
            <a:ext cx="202723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2511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227333">
                                            <p:txEl>
                                              <p:pRg st="0" end="0"/>
                                            </p:txEl>
                                          </p:spTgt>
                                        </p:tgtEl>
                                        <p:attrNameLst>
                                          <p:attrName>style.visibility</p:attrName>
                                        </p:attrNameLst>
                                      </p:cBhvr>
                                      <p:to>
                                        <p:strVal val="visible"/>
                                      </p:to>
                                    </p:set>
                                    <p:animEffect transition="in" filter="fade">
                                      <p:cBhvr>
                                        <p:cTn id="7" dur="770" decel="100000"/>
                                        <p:tgtEl>
                                          <p:spTgt spid="227333">
                                            <p:txEl>
                                              <p:pRg st="0" end="0"/>
                                            </p:txEl>
                                          </p:spTgt>
                                        </p:tgtEl>
                                      </p:cBhvr>
                                    </p:animEffect>
                                    <p:animScale>
                                      <p:cBhvr>
                                        <p:cTn id="8" dur="770" decel="100000"/>
                                        <p:tgtEl>
                                          <p:spTgt spid="227333">
                                            <p:txEl>
                                              <p:pRg st="0" end="0"/>
                                            </p:txEl>
                                          </p:spTgt>
                                        </p:tgtEl>
                                      </p:cBhvr>
                                      <p:from x="10000" y="10000"/>
                                      <p:to x="200000" y="450000"/>
                                    </p:animScale>
                                    <p:animScale>
                                      <p:cBhvr>
                                        <p:cTn id="9" dur="1230" accel="100000" fill="hold">
                                          <p:stCondLst>
                                            <p:cond delay="770"/>
                                          </p:stCondLst>
                                        </p:cTn>
                                        <p:tgtEl>
                                          <p:spTgt spid="227333">
                                            <p:txEl>
                                              <p:pRg st="0" end="0"/>
                                            </p:txEl>
                                          </p:spTgt>
                                        </p:tgtEl>
                                      </p:cBhvr>
                                      <p:from x="200000" y="450000"/>
                                      <p:to x="100000" y="100000"/>
                                    </p:animScale>
                                    <p:set>
                                      <p:cBhvr>
                                        <p:cTn id="10" dur="770" fill="hold"/>
                                        <p:tgtEl>
                                          <p:spTgt spid="227333">
                                            <p:txEl>
                                              <p:pRg st="0" end="0"/>
                                            </p:txEl>
                                          </p:spTgt>
                                        </p:tgtEl>
                                        <p:attrNameLst>
                                          <p:attrName>ppt_x</p:attrName>
                                        </p:attrNameLst>
                                      </p:cBhvr>
                                      <p:to>
                                        <p:strVal val="(0.5)"/>
                                      </p:to>
                                    </p:set>
                                    <p:anim from="(0.5)" to="(#ppt_x)" calcmode="lin" valueType="num">
                                      <p:cBhvr>
                                        <p:cTn id="11" dur="1230" accel="100000" fill="hold">
                                          <p:stCondLst>
                                            <p:cond delay="770"/>
                                          </p:stCondLst>
                                        </p:cTn>
                                        <p:tgtEl>
                                          <p:spTgt spid="227333">
                                            <p:txEl>
                                              <p:pRg st="0" end="0"/>
                                            </p:txEl>
                                          </p:spTgt>
                                        </p:tgtEl>
                                        <p:attrNameLst>
                                          <p:attrName>ppt_x</p:attrName>
                                        </p:attrNameLst>
                                      </p:cBhvr>
                                    </p:anim>
                                    <p:set>
                                      <p:cBhvr>
                                        <p:cTn id="12" dur="770" fill="hold"/>
                                        <p:tgtEl>
                                          <p:spTgt spid="22733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227333">
                                            <p:txEl>
                                              <p:pRg st="0" end="0"/>
                                            </p:txEl>
                                          </p:spTgt>
                                        </p:tgtEl>
                                        <p:attrNameLst>
                                          <p:attrName>ppt_y</p:attrName>
                                        </p:attrNameLst>
                                      </p:cBhvr>
                                    </p:anim>
                                  </p:childTnLst>
                                </p:cTn>
                              </p:par>
                            </p:childTnLst>
                          </p:cTn>
                        </p:par>
                        <p:par>
                          <p:cTn id="14" fill="hold" nodeType="afterGroup">
                            <p:stCondLst>
                              <p:cond delay="2000"/>
                            </p:stCondLst>
                            <p:childTnLst>
                              <p:par>
                                <p:cTn id="15" presetID="22" presetClass="entr" presetSubtype="1" fill="hold" nodeType="afterEffect">
                                  <p:stCondLst>
                                    <p:cond delay="0"/>
                                  </p:stCondLst>
                                  <p:childTnLst>
                                    <p:set>
                                      <p:cBhvr>
                                        <p:cTn id="16" dur="1" fill="hold">
                                          <p:stCondLst>
                                            <p:cond delay="0"/>
                                          </p:stCondLst>
                                        </p:cTn>
                                        <p:tgtEl>
                                          <p:spTgt spid="227331">
                                            <p:txEl>
                                              <p:pRg st="0" end="0"/>
                                            </p:txEl>
                                          </p:spTgt>
                                        </p:tgtEl>
                                        <p:attrNameLst>
                                          <p:attrName>style.visibility</p:attrName>
                                        </p:attrNameLst>
                                      </p:cBhvr>
                                      <p:to>
                                        <p:strVal val="visible"/>
                                      </p:to>
                                    </p:set>
                                    <p:animEffect transition="in" filter="wipe(up)">
                                      <p:cBhvr>
                                        <p:cTn id="17" dur="2000"/>
                                        <p:tgtEl>
                                          <p:spTgt spid="227331">
                                            <p:txEl>
                                              <p:pRg st="0" end="0"/>
                                            </p:txEl>
                                          </p:spTgt>
                                        </p:tgtEl>
                                      </p:cBhvr>
                                    </p:animEffect>
                                  </p:childTnLst>
                                </p:cTn>
                              </p:par>
                            </p:childTnLst>
                          </p:cTn>
                        </p:par>
                        <p:par>
                          <p:cTn id="18" fill="hold" nodeType="afterGroup">
                            <p:stCondLst>
                              <p:cond delay="4000"/>
                            </p:stCondLst>
                            <p:childTnLst>
                              <p:par>
                                <p:cTn id="19" presetID="22" presetClass="entr" presetSubtype="1" fill="hold" nodeType="afterEffect">
                                  <p:stCondLst>
                                    <p:cond delay="0"/>
                                  </p:stCondLst>
                                  <p:childTnLst>
                                    <p:set>
                                      <p:cBhvr>
                                        <p:cTn id="20" dur="1" fill="hold">
                                          <p:stCondLst>
                                            <p:cond delay="0"/>
                                          </p:stCondLst>
                                        </p:cTn>
                                        <p:tgtEl>
                                          <p:spTgt spid="227331">
                                            <p:txEl>
                                              <p:pRg st="2" end="2"/>
                                            </p:txEl>
                                          </p:spTgt>
                                        </p:tgtEl>
                                        <p:attrNameLst>
                                          <p:attrName>style.visibility</p:attrName>
                                        </p:attrNameLst>
                                      </p:cBhvr>
                                      <p:to>
                                        <p:strVal val="visible"/>
                                      </p:to>
                                    </p:set>
                                    <p:animEffect transition="in" filter="wipe(up)">
                                      <p:cBhvr>
                                        <p:cTn id="21" dur="2000"/>
                                        <p:tgtEl>
                                          <p:spTgt spid="227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2413" y="908050"/>
            <a:ext cx="5219701" cy="865188"/>
          </a:xfrm>
          <a:noFill/>
          <a:extLst>
            <a:ext uri="{909E8E84-426E-40DD-AFC4-6F175D3DCCD1}">
              <a14:hiddenFill xmlns:a14="http://schemas.microsoft.com/office/drawing/2010/main">
                <a:solidFill>
                  <a:srgbClr val="FFFFFF"/>
                </a:solidFill>
              </a14:hiddenFill>
            </a:ext>
          </a:extLst>
        </p:spPr>
        <p:txBody>
          <a:bodyPr/>
          <a:lstStyle/>
          <a:p>
            <a:r>
              <a:rPr lang="ru-RU" b="1" smtClean="0">
                <a:solidFill>
                  <a:srgbClr val="FFCC00"/>
                </a:solidFill>
                <a:effectLst/>
                <a:latin typeface="Comic Sans MS" pitchFamily="66" charset="0"/>
              </a:rPr>
              <a:t>Алкоголизм</a:t>
            </a:r>
            <a:r>
              <a:rPr lang="ru-RU" b="1" smtClean="0">
                <a:solidFill>
                  <a:srgbClr val="FFCC00"/>
                </a:solidFill>
                <a:effectLst/>
              </a:rPr>
              <a:t> </a:t>
            </a:r>
          </a:p>
        </p:txBody>
      </p:sp>
      <p:sp>
        <p:nvSpPr>
          <p:cNvPr id="55299" name="Rectangle 3"/>
          <p:cNvSpPr>
            <a:spLocks noGrp="1" noChangeArrowheads="1"/>
          </p:cNvSpPr>
          <p:nvPr>
            <p:ph type="body" idx="1"/>
          </p:nvPr>
        </p:nvSpPr>
        <p:spPr>
          <a:xfrm>
            <a:off x="0" y="3141663"/>
            <a:ext cx="7812088" cy="3716337"/>
          </a:xfrm>
        </p:spPr>
        <p:txBody>
          <a:bodyPr/>
          <a:lstStyle/>
          <a:p>
            <a:pPr>
              <a:defRPr/>
            </a:pPr>
            <a:r>
              <a:rPr lang="ru-RU" sz="2400" b="1" dirty="0" smtClean="0"/>
              <a:t>Алкоголь действует на клетки головного мозга, человек становится злым, агрессивным, теряет над собой контроль, становится психически неуравновешенным.</a:t>
            </a:r>
          </a:p>
          <a:p>
            <a:pPr>
              <a:defRPr/>
            </a:pPr>
            <a:r>
              <a:rPr lang="ru-RU" sz="2400" b="1" dirty="0" smtClean="0"/>
              <a:t>30% всех преступлений совершаются в состоянии опьянения.</a:t>
            </a:r>
            <a:r>
              <a:rPr lang="ru-RU" sz="2400" dirty="0" smtClean="0"/>
              <a:t> </a:t>
            </a:r>
          </a:p>
        </p:txBody>
      </p:sp>
      <p:pic>
        <p:nvPicPr>
          <p:cNvPr id="14340"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87900" y="0"/>
            <a:ext cx="43561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243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770" decel="100000"/>
                                        <p:tgtEl>
                                          <p:spTgt spid="15362"/>
                                        </p:tgtEl>
                                      </p:cBhvr>
                                    </p:animEffect>
                                    <p:animScale>
                                      <p:cBhvr>
                                        <p:cTn id="8" dur="770" decel="100000"/>
                                        <p:tgtEl>
                                          <p:spTgt spid="15362"/>
                                        </p:tgtEl>
                                      </p:cBhvr>
                                      <p:from x="10000" y="10000"/>
                                      <p:to x="200000" y="450000"/>
                                    </p:animScale>
                                    <p:animScale>
                                      <p:cBhvr>
                                        <p:cTn id="9" dur="1230" accel="100000" fill="hold">
                                          <p:stCondLst>
                                            <p:cond delay="770"/>
                                          </p:stCondLst>
                                        </p:cTn>
                                        <p:tgtEl>
                                          <p:spTgt spid="15362"/>
                                        </p:tgtEl>
                                      </p:cBhvr>
                                      <p:from x="200000" y="450000"/>
                                      <p:to x="100000" y="100000"/>
                                    </p:animScale>
                                    <p:set>
                                      <p:cBhvr>
                                        <p:cTn id="10" dur="770" fill="hold"/>
                                        <p:tgtEl>
                                          <p:spTgt spid="15362"/>
                                        </p:tgtEl>
                                        <p:attrNameLst>
                                          <p:attrName>ppt_x</p:attrName>
                                        </p:attrNameLst>
                                      </p:cBhvr>
                                      <p:to>
                                        <p:strVal val="(0.5)"/>
                                      </p:to>
                                    </p:set>
                                    <p:anim from="(0.5)" to="(#ppt_x)" calcmode="lin" valueType="num">
                                      <p:cBhvr>
                                        <p:cTn id="11" dur="1230" accel="100000" fill="hold">
                                          <p:stCondLst>
                                            <p:cond delay="770"/>
                                          </p:stCondLst>
                                        </p:cTn>
                                        <p:tgtEl>
                                          <p:spTgt spid="15362"/>
                                        </p:tgtEl>
                                        <p:attrNameLst>
                                          <p:attrName>ppt_x</p:attrName>
                                        </p:attrNameLst>
                                      </p:cBhvr>
                                    </p:anim>
                                    <p:set>
                                      <p:cBhvr>
                                        <p:cTn id="12" dur="770" fill="hold"/>
                                        <p:tgtEl>
                                          <p:spTgt spid="15362"/>
                                        </p:tgtEl>
                                        <p:attrNameLst>
                                          <p:attrName>ppt_y</p:attrName>
                                        </p:attrNameLst>
                                      </p:cBhvr>
                                      <p:to>
                                        <p:strVal val="(#ppt_y+0.4)"/>
                                      </p:to>
                                    </p:set>
                                    <p:anim from="(#ppt_y+0.4)" to="(#ppt_y)" calcmode="lin" valueType="num">
                                      <p:cBhvr>
                                        <p:cTn id="13" dur="1230" accel="100000" fill="hold">
                                          <p:stCondLst>
                                            <p:cond delay="770"/>
                                          </p:stCondLst>
                                        </p:cTn>
                                        <p:tgtEl>
                                          <p:spTgt spid="15362"/>
                                        </p:tgtEl>
                                        <p:attrNameLst>
                                          <p:attrName>ppt_y</p:attrName>
                                        </p:attrNameLst>
                                      </p:cBhvr>
                                    </p:anim>
                                  </p:childTnLst>
                                </p:cTn>
                              </p:par>
                            </p:childTnLst>
                          </p:cTn>
                        </p:par>
                        <p:par>
                          <p:cTn id="14" fill="hold" nodeType="afterGroup">
                            <p:stCondLst>
                              <p:cond delay="2000"/>
                            </p:stCondLst>
                            <p:childTnLst>
                              <p:par>
                                <p:cTn id="15" presetID="22" presetClass="entr" presetSubtype="1" fill="hold" nodeType="afterEffect">
                                  <p:stCondLst>
                                    <p:cond delay="0"/>
                                  </p:stCondLst>
                                  <p:childTnLst>
                                    <p:set>
                                      <p:cBhvr>
                                        <p:cTn id="16" dur="1" fill="hold">
                                          <p:stCondLst>
                                            <p:cond delay="0"/>
                                          </p:stCondLst>
                                        </p:cTn>
                                        <p:tgtEl>
                                          <p:spTgt spid="55299">
                                            <p:txEl>
                                              <p:pRg st="0" end="0"/>
                                            </p:txEl>
                                          </p:spTgt>
                                        </p:tgtEl>
                                        <p:attrNameLst>
                                          <p:attrName>style.visibility</p:attrName>
                                        </p:attrNameLst>
                                      </p:cBhvr>
                                      <p:to>
                                        <p:strVal val="visible"/>
                                      </p:to>
                                    </p:set>
                                    <p:animEffect transition="in" filter="wipe(up)">
                                      <p:cBhvr>
                                        <p:cTn id="17" dur="500"/>
                                        <p:tgtEl>
                                          <p:spTgt spid="55299">
                                            <p:txEl>
                                              <p:pRg st="0" end="0"/>
                                            </p:txEl>
                                          </p:spTgt>
                                        </p:tgtEl>
                                      </p:cBhvr>
                                    </p:animEffect>
                                  </p:childTnLst>
                                </p:cTn>
                              </p:par>
                            </p:childTnLst>
                          </p:cTn>
                        </p:par>
                        <p:par>
                          <p:cTn id="18" fill="hold" nodeType="afterGroup">
                            <p:stCondLst>
                              <p:cond delay="2500"/>
                            </p:stCondLst>
                            <p:childTnLst>
                              <p:par>
                                <p:cTn id="19" presetID="22" presetClass="entr" presetSubtype="1" fill="hold" nodeType="afterEffect">
                                  <p:stCondLst>
                                    <p:cond delay="0"/>
                                  </p:stCondLst>
                                  <p:childTnLst>
                                    <p:set>
                                      <p:cBhvr>
                                        <p:cTn id="20" dur="1" fill="hold">
                                          <p:stCondLst>
                                            <p:cond delay="0"/>
                                          </p:stCondLst>
                                        </p:cTn>
                                        <p:tgtEl>
                                          <p:spTgt spid="55299">
                                            <p:txEl>
                                              <p:pRg st="1" end="1"/>
                                            </p:txEl>
                                          </p:spTgt>
                                        </p:tgtEl>
                                        <p:attrNameLst>
                                          <p:attrName>style.visibility</p:attrName>
                                        </p:attrNameLst>
                                      </p:cBhvr>
                                      <p:to>
                                        <p:strVal val="visible"/>
                                      </p:to>
                                    </p:set>
                                    <p:animEffect transition="in" filter="wipe(up)">
                                      <p:cBhvr>
                                        <p:cTn id="21"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495800" y="1600200"/>
            <a:ext cx="4267200" cy="5105400"/>
          </a:xfrm>
        </p:spPr>
        <p:txBody>
          <a:bodyPr/>
          <a:lstStyle/>
          <a:p>
            <a:pPr eaLnBrk="1" hangingPunct="1">
              <a:lnSpc>
                <a:spcPct val="80000"/>
              </a:lnSpc>
              <a:buFont typeface="Wingdings" pitchFamily="2" charset="2"/>
              <a:buNone/>
            </a:pPr>
            <a:r>
              <a:rPr lang="ru-RU" sz="2500" smtClean="0">
                <a:solidFill>
                  <a:schemeClr val="bg2"/>
                </a:solidFill>
                <a:latin typeface="Georgia" pitchFamily="18" charset="0"/>
              </a:rPr>
              <a:t>           Каждый человек склонен к вредным привычкам, у кого-то они кажутся безобидными, у кого-то появляются серьезные проблемы из-за них. Но как оказывается, на самом деле все вредные привычки человека чаще всего несут негативное и отрицательное влияние на его организм и поведение.</a:t>
            </a:r>
          </a:p>
        </p:txBody>
      </p:sp>
      <p:pic>
        <p:nvPicPr>
          <p:cNvPr id="28681" name="Picture 9" descr="18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1731963"/>
            <a:ext cx="312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10"/>
          <p:cNvSpPr txBox="1">
            <a:spLocks noChangeArrowheads="1"/>
          </p:cNvSpPr>
          <p:nvPr/>
        </p:nvSpPr>
        <p:spPr bwMode="auto">
          <a:xfrm>
            <a:off x="1295400" y="381000"/>
            <a:ext cx="7234238"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eaLnBrk="1" hangingPunct="1">
              <a:spcBef>
                <a:spcPct val="50000"/>
              </a:spcBef>
            </a:pPr>
            <a:r>
              <a:rPr lang="ru-RU" sz="4000" b="1">
                <a:solidFill>
                  <a:srgbClr val="5F5F5F"/>
                </a:solidFill>
              </a:rPr>
              <a:t>Необычные привычки человека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fade">
                                      <p:cBhvr>
                                        <p:cTn id="7" dur="2000"/>
                                        <p:tgtEl>
                                          <p:spTgt spid="28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8681"/>
                                        </p:tgtEl>
                                        <p:attrNameLst>
                                          <p:attrName>style.visibility</p:attrName>
                                        </p:attrNameLst>
                                      </p:cBhvr>
                                      <p:to>
                                        <p:strVal val="visible"/>
                                      </p:to>
                                    </p:set>
                                    <p:anim calcmode="lin" valueType="num">
                                      <p:cBhvr>
                                        <p:cTn id="12" dur="500" fill="hold"/>
                                        <p:tgtEl>
                                          <p:spTgt spid="28681"/>
                                        </p:tgtEl>
                                        <p:attrNameLst>
                                          <p:attrName>ppt_w</p:attrName>
                                        </p:attrNameLst>
                                      </p:cBhvr>
                                      <p:tavLst>
                                        <p:tav tm="0">
                                          <p:val>
                                            <p:fltVal val="0"/>
                                          </p:val>
                                        </p:tav>
                                        <p:tav tm="100000">
                                          <p:val>
                                            <p:strVal val="#ppt_w"/>
                                          </p:val>
                                        </p:tav>
                                      </p:tavLst>
                                    </p:anim>
                                    <p:anim calcmode="lin" valueType="num">
                                      <p:cBhvr>
                                        <p:cTn id="13" dur="500" fill="hold"/>
                                        <p:tgtEl>
                                          <p:spTgt spid="28681"/>
                                        </p:tgtEl>
                                        <p:attrNameLst>
                                          <p:attrName>ppt_h</p:attrName>
                                        </p:attrNameLst>
                                      </p:cBhvr>
                                      <p:tavLst>
                                        <p:tav tm="0">
                                          <p:val>
                                            <p:fltVal val="0"/>
                                          </p:val>
                                        </p:tav>
                                        <p:tav tm="100000">
                                          <p:val>
                                            <p:strVal val="#ppt_h"/>
                                          </p:val>
                                        </p:tav>
                                      </p:tavLst>
                                    </p:anim>
                                    <p:anim calcmode="lin" valueType="num">
                                      <p:cBhvr>
                                        <p:cTn id="14" dur="500" fill="hold"/>
                                        <p:tgtEl>
                                          <p:spTgt spid="28681"/>
                                        </p:tgtEl>
                                        <p:attrNameLst>
                                          <p:attrName>style.rotation</p:attrName>
                                        </p:attrNameLst>
                                      </p:cBhvr>
                                      <p:tavLst>
                                        <p:tav tm="0">
                                          <p:val>
                                            <p:fltVal val="360"/>
                                          </p:val>
                                        </p:tav>
                                        <p:tav tm="100000">
                                          <p:val>
                                            <p:fltVal val="0"/>
                                          </p:val>
                                        </p:tav>
                                      </p:tavLst>
                                    </p:anim>
                                    <p:animEffect transition="in" filter="fade">
                                      <p:cBhvr>
                                        <p:cTn id="15" dur="500"/>
                                        <p:tgtEl>
                                          <p:spTgt spid="286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8675">
                                            <p:txEl>
                                              <p:pRg st="0" end="0"/>
                                            </p:txEl>
                                          </p:spTgt>
                                        </p:tgtEl>
                                        <p:attrNameLst>
                                          <p:attrName>style.visibility</p:attrName>
                                        </p:attrNameLst>
                                      </p:cBhvr>
                                      <p:to>
                                        <p:strVal val="visible"/>
                                      </p:to>
                                    </p:set>
                                    <p:anim calcmode="lin" valueType="num">
                                      <p:cBhvr>
                                        <p:cTn id="20"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867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286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ru-RU" sz="4000" b="1" smtClean="0">
                <a:solidFill>
                  <a:srgbClr val="5F5F5F"/>
                </a:solidFill>
                <a:latin typeface="Georgia" pitchFamily="18" charset="0"/>
              </a:rPr>
              <a:t>     Ковыряние в носу</a:t>
            </a:r>
          </a:p>
        </p:txBody>
      </p:sp>
      <p:sp>
        <p:nvSpPr>
          <p:cNvPr id="29701" name="Rectangle 5"/>
          <p:cNvSpPr>
            <a:spLocks noGrp="1" noChangeArrowheads="1"/>
          </p:cNvSpPr>
          <p:nvPr>
            <p:ph type="body" idx="1"/>
          </p:nvPr>
        </p:nvSpPr>
        <p:spPr>
          <a:xfrm>
            <a:off x="914400" y="1295400"/>
            <a:ext cx="3886200" cy="5334000"/>
          </a:xfrm>
        </p:spPr>
        <p:txBody>
          <a:bodyPr/>
          <a:lstStyle/>
          <a:p>
            <a:pPr eaLnBrk="1" hangingPunct="1">
              <a:lnSpc>
                <a:spcPct val="80000"/>
              </a:lnSpc>
            </a:pPr>
            <a:endParaRPr lang="ru-RU" sz="2100" b="1" smtClean="0"/>
          </a:p>
          <a:p>
            <a:pPr eaLnBrk="1" hangingPunct="1">
              <a:lnSpc>
                <a:spcPct val="80000"/>
              </a:lnSpc>
              <a:buFont typeface="Wingdings" pitchFamily="2" charset="2"/>
              <a:buNone/>
            </a:pPr>
            <a:r>
              <a:rPr lang="ru-RU" sz="2100" smtClean="0">
                <a:solidFill>
                  <a:srgbClr val="5F5F5F"/>
                </a:solidFill>
                <a:latin typeface="Georgia" pitchFamily="18" charset="0"/>
              </a:rPr>
              <a:t>             Эта привычка в той или иной степени присуща, как ни прискорбно, практически всем. Ей даже посвящались научные исследования и придумали название — ринотиллексомания. </a:t>
            </a:r>
          </a:p>
          <a:p>
            <a:pPr eaLnBrk="1" hangingPunct="1">
              <a:lnSpc>
                <a:spcPct val="80000"/>
              </a:lnSpc>
              <a:buFont typeface="Wingdings" pitchFamily="2" charset="2"/>
              <a:buNone/>
            </a:pPr>
            <a:r>
              <a:rPr lang="ru-RU" sz="2100" smtClean="0">
                <a:solidFill>
                  <a:srgbClr val="5F5F5F"/>
                </a:solidFill>
                <a:latin typeface="Georgia" pitchFamily="18" charset="0"/>
              </a:rPr>
              <a:t>             Однако если постоянно по поводу и без повода чистить нос таким способом, можно повредить слизистую оболочку носа, вызвать кровотечение, занести инфекцию.</a:t>
            </a:r>
          </a:p>
        </p:txBody>
      </p:sp>
      <p:pic>
        <p:nvPicPr>
          <p:cNvPr id="29702" name="Picture 6" descr="Untitled-1_2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8200" y="1600200"/>
            <a:ext cx="411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29702"/>
                                        </p:tgtEl>
                                        <p:attrNameLst>
                                          <p:attrName>style.visibility</p:attrName>
                                        </p:attrNameLst>
                                      </p:cBhvr>
                                      <p:to>
                                        <p:strVal val="visible"/>
                                      </p:to>
                                    </p:set>
                                    <p:anim calcmode="lin" valueType="num">
                                      <p:cBhvr>
                                        <p:cTn id="13" dur="1000" fill="hold"/>
                                        <p:tgtEl>
                                          <p:spTgt spid="29702"/>
                                        </p:tgtEl>
                                        <p:attrNameLst>
                                          <p:attrName>ppt_w</p:attrName>
                                        </p:attrNameLst>
                                      </p:cBhvr>
                                      <p:tavLst>
                                        <p:tav tm="0">
                                          <p:val>
                                            <p:fltVal val="0"/>
                                          </p:val>
                                        </p:tav>
                                        <p:tav tm="100000">
                                          <p:val>
                                            <p:strVal val="#ppt_w"/>
                                          </p:val>
                                        </p:tav>
                                      </p:tavLst>
                                    </p:anim>
                                    <p:anim calcmode="lin" valueType="num">
                                      <p:cBhvr>
                                        <p:cTn id="14" dur="1000" fill="hold"/>
                                        <p:tgtEl>
                                          <p:spTgt spid="29702"/>
                                        </p:tgtEl>
                                        <p:attrNameLst>
                                          <p:attrName>ppt_h</p:attrName>
                                        </p:attrNameLst>
                                      </p:cBhvr>
                                      <p:tavLst>
                                        <p:tav tm="0">
                                          <p:val>
                                            <p:fltVal val="0"/>
                                          </p:val>
                                        </p:tav>
                                        <p:tav tm="100000">
                                          <p:val>
                                            <p:strVal val="#ppt_h"/>
                                          </p:val>
                                        </p:tav>
                                      </p:tavLst>
                                    </p:anim>
                                    <p:anim calcmode="lin" valueType="num">
                                      <p:cBhvr>
                                        <p:cTn id="15" dur="1000" fill="hold"/>
                                        <p:tgtEl>
                                          <p:spTgt spid="29702"/>
                                        </p:tgtEl>
                                        <p:attrNameLst>
                                          <p:attrName>style.rotation</p:attrName>
                                        </p:attrNameLst>
                                      </p:cBhvr>
                                      <p:tavLst>
                                        <p:tav tm="0">
                                          <p:val>
                                            <p:fltVal val="90"/>
                                          </p:val>
                                        </p:tav>
                                        <p:tav tm="100000">
                                          <p:val>
                                            <p:fltVal val="0"/>
                                          </p:val>
                                        </p:tav>
                                      </p:tavLst>
                                    </p:anim>
                                    <p:animEffect transition="in" filter="fade">
                                      <p:cBhvr>
                                        <p:cTn id="16" dur="1000"/>
                                        <p:tgtEl>
                                          <p:spTgt spid="297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701">
                                            <p:txEl>
                                              <p:pRg st="1" end="1"/>
                                            </p:txEl>
                                          </p:spTgt>
                                        </p:tgtEl>
                                        <p:attrNameLst>
                                          <p:attrName>style.visibility</p:attrName>
                                        </p:attrNameLst>
                                      </p:cBhvr>
                                      <p:to>
                                        <p:strVal val="visible"/>
                                      </p:to>
                                    </p:set>
                                    <p:animEffect transition="in" filter="fade">
                                      <p:cBhvr>
                                        <p:cTn id="21" dur="2000"/>
                                        <p:tgtEl>
                                          <p:spTgt spid="2970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701">
                                            <p:txEl>
                                              <p:pRg st="2" end="2"/>
                                            </p:txEl>
                                          </p:spTgt>
                                        </p:tgtEl>
                                        <p:attrNameLst>
                                          <p:attrName>style.visibility</p:attrName>
                                        </p:attrNameLst>
                                      </p:cBhvr>
                                      <p:to>
                                        <p:strVal val="visible"/>
                                      </p:to>
                                    </p:set>
                                    <p:animEffect transition="in" filter="fade">
                                      <p:cBhvr>
                                        <p:cTn id="26" dur="2000"/>
                                        <p:tgtEl>
                                          <p:spTgt spid="297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654032"/>
          </a:xfrm>
        </p:spPr>
        <p:txBody>
          <a:bodyPr>
            <a:normAutofit fontScale="90000"/>
          </a:bodyPr>
          <a:lstStyle/>
          <a:p>
            <a:r>
              <a:rPr lang="ru-RU" sz="4800" dirty="0" smtClean="0">
                <a:solidFill>
                  <a:srgbClr val="002060"/>
                </a:solidFill>
                <a:latin typeface="Times New Roman" pitchFamily="18" charset="0"/>
                <a:cs typeface="Times New Roman" pitchFamily="18" charset="0"/>
              </a:rPr>
              <a:t>7.Привычка ковырять в носу</a:t>
            </a:r>
            <a:endParaRPr lang="ru-RU" sz="4800" dirty="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428596" y="1071546"/>
            <a:ext cx="3571900" cy="3857652"/>
          </a:xfrm>
          <a:prstGeom prst="rect">
            <a:avLst/>
          </a:prstGeom>
          <a:noFill/>
          <a:ln w="9525">
            <a:noFill/>
            <a:miter lim="800000"/>
            <a:headEnd/>
            <a:tailEnd/>
          </a:ln>
          <a:effectLst/>
        </p:spPr>
      </p:pic>
      <p:sp>
        <p:nvSpPr>
          <p:cNvPr id="6" name="Прямоугольник 5"/>
          <p:cNvSpPr/>
          <p:nvPr/>
        </p:nvSpPr>
        <p:spPr>
          <a:xfrm>
            <a:off x="4214810" y="1142984"/>
            <a:ext cx="4572000" cy="5170646"/>
          </a:xfrm>
          <a:prstGeom prst="rect">
            <a:avLst/>
          </a:prstGeom>
        </p:spPr>
        <p:txBody>
          <a:bodyPr>
            <a:spAutoFit/>
          </a:bodyPr>
          <a:lstStyle/>
          <a:p>
            <a:r>
              <a:rPr lang="ru-RU" sz="1500" dirty="0" err="1" smtClean="0">
                <a:solidFill>
                  <a:srgbClr val="002060"/>
                </a:solidFill>
              </a:rPr>
              <a:t>Ринотиллексомания</a:t>
            </a:r>
            <a:r>
              <a:rPr lang="ru-RU" sz="1500" dirty="0" smtClean="0">
                <a:solidFill>
                  <a:srgbClr val="002060"/>
                </a:solidFill>
              </a:rPr>
              <a:t> – человеческая привычка извлекать из ноздрей засохшие сопли пальцем. Умеренное ковыряние не рассматривается отклонением от нормы, но чрезмерное увлечение этим занятием может свидетельствовать о психологическом или психиатрическом расстройстве. Долгое ковыряние может вызвать кровотечение из носа и более серьёзные повреждения. Многие медицинские источники рассматривают ковыряние в носу как один из симптомов отклонения от нормального поведения у детей. В частности, это занятие считается признаком расстройства внимания и </a:t>
            </a:r>
            <a:r>
              <a:rPr lang="ru-RU" sz="1500" dirty="0" err="1" smtClean="0">
                <a:solidFill>
                  <a:srgbClr val="002060"/>
                </a:solidFill>
              </a:rPr>
              <a:t>гиперактивности</a:t>
            </a:r>
            <a:r>
              <a:rPr lang="ru-RU" sz="1500" dirty="0" smtClean="0">
                <a:solidFill>
                  <a:srgbClr val="002060"/>
                </a:solidFill>
              </a:rPr>
              <a:t> (</a:t>
            </a:r>
            <a:r>
              <a:rPr lang="ru-RU" sz="1500" dirty="0" err="1" smtClean="0">
                <a:solidFill>
                  <a:srgbClr val="002060"/>
                </a:solidFill>
              </a:rPr>
              <a:t>attention</a:t>
            </a:r>
            <a:r>
              <a:rPr lang="ru-RU" sz="1500" dirty="0" smtClean="0">
                <a:solidFill>
                  <a:srgbClr val="002060"/>
                </a:solidFill>
              </a:rPr>
              <a:t> </a:t>
            </a:r>
            <a:r>
              <a:rPr lang="ru-RU" sz="1500" dirty="0" err="1" smtClean="0">
                <a:solidFill>
                  <a:srgbClr val="002060"/>
                </a:solidFill>
              </a:rPr>
              <a:t>deficit</a:t>
            </a:r>
            <a:r>
              <a:rPr lang="ru-RU" sz="1500" dirty="0" smtClean="0">
                <a:solidFill>
                  <a:srgbClr val="002060"/>
                </a:solidFill>
              </a:rPr>
              <a:t> </a:t>
            </a:r>
            <a:r>
              <a:rPr lang="ru-RU" sz="1500" dirty="0" err="1" smtClean="0">
                <a:solidFill>
                  <a:srgbClr val="002060"/>
                </a:solidFill>
              </a:rPr>
              <a:t>hyperactivity</a:t>
            </a:r>
            <a:r>
              <a:rPr lang="ru-RU" sz="1500" dirty="0" smtClean="0">
                <a:solidFill>
                  <a:srgbClr val="002060"/>
                </a:solidFill>
              </a:rPr>
              <a:t> </a:t>
            </a:r>
            <a:r>
              <a:rPr lang="ru-RU" sz="1500" dirty="0" err="1" smtClean="0">
                <a:solidFill>
                  <a:srgbClr val="002060"/>
                </a:solidFill>
              </a:rPr>
              <a:t>disorder</a:t>
            </a:r>
            <a:r>
              <a:rPr lang="ru-RU" sz="1500" dirty="0" smtClean="0">
                <a:solidFill>
                  <a:srgbClr val="002060"/>
                </a:solidFill>
              </a:rPr>
              <a:t>; ADHD). Ковыряние в носу наблюдается и в случаях более серьёзных отклонений, например при синдроме </a:t>
            </a:r>
            <a:r>
              <a:rPr lang="ru-RU" sz="1500" dirty="0" err="1" smtClean="0">
                <a:solidFill>
                  <a:srgbClr val="002060"/>
                </a:solidFill>
              </a:rPr>
              <a:t>Смита-Магениса</a:t>
            </a:r>
            <a:r>
              <a:rPr lang="ru-RU" sz="1500" dirty="0" smtClean="0">
                <a:solidFill>
                  <a:srgbClr val="002060"/>
                </a:solidFill>
              </a:rPr>
              <a:t> (генетическое нарушение, возникающее при отсутствии небольшого участка 17-й хромосомы и проявляющееся характерным строением тела, особенностями развития и поведения. Первая группа детей была описана в 1980 году в США врачом-клиницистом Энн Смит и </a:t>
            </a:r>
            <a:r>
              <a:rPr lang="ru-RU" sz="1500" dirty="0" err="1" smtClean="0">
                <a:solidFill>
                  <a:srgbClr val="002060"/>
                </a:solidFill>
              </a:rPr>
              <a:t>цитогенетиком</a:t>
            </a:r>
            <a:r>
              <a:rPr lang="ru-RU" sz="1500" dirty="0" smtClean="0">
                <a:solidFill>
                  <a:srgbClr val="002060"/>
                </a:solidFill>
              </a:rPr>
              <a:t> </a:t>
            </a:r>
            <a:r>
              <a:rPr lang="ru-RU" sz="1500" dirty="0" err="1" smtClean="0">
                <a:solidFill>
                  <a:srgbClr val="002060"/>
                </a:solidFill>
              </a:rPr>
              <a:t>Эллен</a:t>
            </a:r>
            <a:r>
              <a:rPr lang="ru-RU" sz="1500" dirty="0" smtClean="0">
                <a:solidFill>
                  <a:srgbClr val="002060"/>
                </a:solidFill>
              </a:rPr>
              <a:t> </a:t>
            </a:r>
            <a:r>
              <a:rPr lang="ru-RU" sz="1500" dirty="0" err="1" smtClean="0">
                <a:solidFill>
                  <a:srgbClr val="002060"/>
                </a:solidFill>
              </a:rPr>
              <a:t>Магенис</a:t>
            </a:r>
            <a:r>
              <a:rPr lang="ru-RU" sz="1500" dirty="0" smtClean="0">
                <a:solidFill>
                  <a:srgbClr val="002060"/>
                </a:solidFill>
              </a:rPr>
              <a:t>).</a:t>
            </a:r>
            <a:endParaRPr lang="ru-RU" sz="1500" dirty="0">
              <a:solidFill>
                <a:srgbClr val="002060"/>
              </a:solidFill>
            </a:endParaRPr>
          </a:p>
        </p:txBody>
      </p:sp>
    </p:spTree>
    <p:extLst>
      <p:ext uri="{BB962C8B-B14F-4D97-AF65-F5344CB8AC3E}">
        <p14:creationId xmlns:p14="http://schemas.microsoft.com/office/powerpoint/2010/main" val="2116976116"/>
      </p:ext>
    </p:extLst>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71600" y="762000"/>
            <a:ext cx="7313613" cy="1143000"/>
          </a:xfrm>
        </p:spPr>
        <p:txBody>
          <a:bodyPr/>
          <a:lstStyle/>
          <a:p>
            <a:pPr algn="ctr" eaLnBrk="1" hangingPunct="1"/>
            <a:r>
              <a:rPr lang="ru-RU" sz="4000" b="1" smtClean="0">
                <a:solidFill>
                  <a:srgbClr val="5F5F5F"/>
                </a:solidFill>
                <a:latin typeface="Georgia" pitchFamily="18" charset="0"/>
              </a:rPr>
              <a:t>Ковыряние в зубах</a:t>
            </a:r>
            <a:br>
              <a:rPr lang="ru-RU" sz="4000" b="1" smtClean="0">
                <a:solidFill>
                  <a:srgbClr val="5F5F5F"/>
                </a:solidFill>
                <a:latin typeface="Georgia" pitchFamily="18" charset="0"/>
              </a:rPr>
            </a:br>
            <a:endParaRPr lang="ru-RU" sz="4000" b="1" smtClean="0">
              <a:solidFill>
                <a:srgbClr val="5F5F5F"/>
              </a:solidFill>
              <a:latin typeface="Georgia" pitchFamily="18" charset="0"/>
            </a:endParaRPr>
          </a:p>
        </p:txBody>
      </p:sp>
      <p:sp>
        <p:nvSpPr>
          <p:cNvPr id="30723" name="Rectangle 3"/>
          <p:cNvSpPr>
            <a:spLocks noGrp="1" noChangeArrowheads="1"/>
          </p:cNvSpPr>
          <p:nvPr>
            <p:ph type="body" sz="half" idx="1"/>
          </p:nvPr>
        </p:nvSpPr>
        <p:spPr>
          <a:xfrm>
            <a:off x="5029200" y="1600200"/>
            <a:ext cx="3579813" cy="4800600"/>
          </a:xfrm>
        </p:spPr>
        <p:txBody>
          <a:bodyPr/>
          <a:lstStyle/>
          <a:p>
            <a:pPr eaLnBrk="1" hangingPunct="1">
              <a:lnSpc>
                <a:spcPct val="80000"/>
              </a:lnSpc>
              <a:buFont typeface="Wingdings" pitchFamily="2" charset="2"/>
              <a:buNone/>
            </a:pPr>
            <a:r>
              <a:rPr lang="ru-RU" sz="1900" smtClean="0"/>
              <a:t>         </a:t>
            </a:r>
            <a:r>
              <a:rPr lang="ru-RU" sz="1900" smtClean="0">
                <a:solidFill>
                  <a:srgbClr val="5F5F5F"/>
                </a:solidFill>
                <a:latin typeface="Georgia" pitchFamily="18" charset="0"/>
              </a:rPr>
              <a:t>Это та самая привычка, от которой стоматологи приходят в ужас. </a:t>
            </a:r>
          </a:p>
          <a:p>
            <a:pPr eaLnBrk="1" hangingPunct="1">
              <a:lnSpc>
                <a:spcPct val="80000"/>
              </a:lnSpc>
              <a:buFont typeface="Wingdings" pitchFamily="2" charset="2"/>
              <a:buNone/>
            </a:pPr>
            <a:r>
              <a:rPr lang="ru-RU" sz="1900" smtClean="0">
                <a:solidFill>
                  <a:srgbClr val="5F5F5F"/>
                </a:solidFill>
                <a:latin typeface="Georgia" pitchFamily="18" charset="0"/>
              </a:rPr>
              <a:t>             Вилки, спички и даже зубочистки травмируют эмаль и могут повредить дёсны. В результате стоматологические проблемы обеспечены. Если необходимо освободить от остатков пищи межзубные пространства, используйте специальную нить для зубов — флосс. По тем же причинам нельзя разгрызать орехи, откусывать зубами нитки и открывать бутылки. </a:t>
            </a:r>
          </a:p>
        </p:txBody>
      </p:sp>
      <p:pic>
        <p:nvPicPr>
          <p:cNvPr id="30724" name="Picture 4" descr="889656-00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1524000"/>
            <a:ext cx="403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strVal val="#ppt_w*0.70"/>
                                          </p:val>
                                        </p:tav>
                                        <p:tav tm="100000">
                                          <p:val>
                                            <p:strVal val="#ppt_w"/>
                                          </p:val>
                                        </p:tav>
                                      </p:tavLst>
                                    </p:anim>
                                    <p:anim calcmode="lin" valueType="num">
                                      <p:cBhvr>
                                        <p:cTn id="8" dur="1000" fill="hold"/>
                                        <p:tgtEl>
                                          <p:spTgt spid="30722"/>
                                        </p:tgtEl>
                                        <p:attrNameLst>
                                          <p:attrName>ppt_h</p:attrName>
                                        </p:attrNameLst>
                                      </p:cBhvr>
                                      <p:tavLst>
                                        <p:tav tm="0">
                                          <p:val>
                                            <p:strVal val="#ppt_h"/>
                                          </p:val>
                                        </p:tav>
                                        <p:tav tm="100000">
                                          <p:val>
                                            <p:strVal val="#ppt_h"/>
                                          </p:val>
                                        </p:tav>
                                      </p:tavLst>
                                    </p:anim>
                                    <p:animEffect transition="in" filter="fade">
                                      <p:cBhvr>
                                        <p:cTn id="9" dur="1000"/>
                                        <p:tgtEl>
                                          <p:spTgt spid="307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0723">
                                            <p:txEl>
                                              <p:pRg st="0" end="0"/>
                                            </p:txEl>
                                          </p:spTgt>
                                        </p:tgtEl>
                                        <p:attrNameLst>
                                          <p:attrName>style.visibility</p:attrName>
                                        </p:attrNameLst>
                                      </p:cBhvr>
                                      <p:to>
                                        <p:strVal val="visible"/>
                                      </p:to>
                                    </p:set>
                                    <p:anim calcmode="lin" valueType="num">
                                      <p:cBhvr>
                                        <p:cTn id="14"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0723">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0723">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3072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30723">
                                            <p:txEl>
                                              <p:pRg st="1" end="1"/>
                                            </p:txEl>
                                          </p:spTgt>
                                        </p:tgtEl>
                                        <p:attrNameLst>
                                          <p:attrName>style.visibility</p:attrName>
                                        </p:attrNameLst>
                                      </p:cBhvr>
                                      <p:to>
                                        <p:strVal val="visible"/>
                                      </p:to>
                                    </p:set>
                                    <p:anim calcmode="lin" valueType="num">
                                      <p:cBhvr>
                                        <p:cTn id="22"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0723">
                                            <p:txEl>
                                              <p:pRg st="1" end="1"/>
                                            </p:txEl>
                                          </p:spTgt>
                                        </p:tgtEl>
                                        <p:attrNameLst>
                                          <p:attrName>ppt_h</p:attrName>
                                        </p:attrNameLst>
                                      </p:cBhvr>
                                      <p:tavLst>
                                        <p:tav tm="0">
                                          <p:val>
                                            <p:fltVal val="0"/>
                                          </p:val>
                                        </p:tav>
                                        <p:tav tm="100000">
                                          <p:val>
                                            <p:strVal val="#ppt_h"/>
                                          </p:val>
                                        </p:tav>
                                      </p:tavLst>
                                    </p:anim>
                                    <p:anim calcmode="lin" valueType="num">
                                      <p:cBhvr>
                                        <p:cTn id="24" dur="500" fill="hold"/>
                                        <p:tgtEl>
                                          <p:spTgt spid="30723">
                                            <p:txEl>
                                              <p:pRg st="1" end="1"/>
                                            </p:txEl>
                                          </p:spTgt>
                                        </p:tgtEl>
                                        <p:attrNameLst>
                                          <p:attrName>style.rotation</p:attrName>
                                        </p:attrNameLst>
                                      </p:cBhvr>
                                      <p:tavLst>
                                        <p:tav tm="0">
                                          <p:val>
                                            <p:fltVal val="360"/>
                                          </p:val>
                                        </p:tav>
                                        <p:tav tm="100000">
                                          <p:val>
                                            <p:fltVal val="0"/>
                                          </p:val>
                                        </p:tav>
                                      </p:tavLst>
                                    </p:anim>
                                    <p:animEffect transition="in" filter="fade">
                                      <p:cBhvr>
                                        <p:cTn id="25" dur="500"/>
                                        <p:tgtEl>
                                          <p:spTgt spid="3072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nodeType="clickEffect">
                                  <p:stCondLst>
                                    <p:cond delay="0"/>
                                  </p:stCondLst>
                                  <p:childTnLst>
                                    <p:set>
                                      <p:cBhvr>
                                        <p:cTn id="29" dur="1" fill="hold">
                                          <p:stCondLst>
                                            <p:cond delay="0"/>
                                          </p:stCondLst>
                                        </p:cTn>
                                        <p:tgtEl>
                                          <p:spTgt spid="30724"/>
                                        </p:tgtEl>
                                        <p:attrNameLst>
                                          <p:attrName>style.visibility</p:attrName>
                                        </p:attrNameLst>
                                      </p:cBhvr>
                                      <p:to>
                                        <p:strVal val="visible"/>
                                      </p:to>
                                    </p:set>
                                    <p:animEffect transition="in" filter="fade">
                                      <p:cBhvr>
                                        <p:cTn id="30" dur="1000"/>
                                        <p:tgtEl>
                                          <p:spTgt spid="30724"/>
                                        </p:tgtEl>
                                      </p:cBhvr>
                                    </p:animEffect>
                                    <p:anim calcmode="lin" valueType="num">
                                      <p:cBhvr>
                                        <p:cTn id="31" dur="1000" fill="hold"/>
                                        <p:tgtEl>
                                          <p:spTgt spid="30724"/>
                                        </p:tgtEl>
                                        <p:attrNameLst>
                                          <p:attrName>ppt_x</p:attrName>
                                        </p:attrNameLst>
                                      </p:cBhvr>
                                      <p:tavLst>
                                        <p:tav tm="0">
                                          <p:val>
                                            <p:strVal val="#ppt_x"/>
                                          </p:val>
                                        </p:tav>
                                        <p:tav tm="100000">
                                          <p:val>
                                            <p:strVal val="#ppt_x"/>
                                          </p:val>
                                        </p:tav>
                                      </p:tavLst>
                                    </p:anim>
                                    <p:anim calcmode="lin" valueType="num">
                                      <p:cBhvr>
                                        <p:cTn id="32" dur="1000" fill="hold"/>
                                        <p:tgtEl>
                                          <p:spTgt spid="307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95400" y="990600"/>
            <a:ext cx="7313613" cy="1143000"/>
          </a:xfrm>
        </p:spPr>
        <p:txBody>
          <a:bodyPr/>
          <a:lstStyle/>
          <a:p>
            <a:pPr algn="ctr" eaLnBrk="1" hangingPunct="1"/>
            <a:r>
              <a:rPr lang="ru-RU" sz="4000" b="1" dirty="0" smtClean="0">
                <a:solidFill>
                  <a:srgbClr val="5F5F5F"/>
                </a:solidFill>
                <a:latin typeface="Georgia" pitchFamily="18" charset="0"/>
              </a:rPr>
              <a:t>Постоянное жевание </a:t>
            </a:r>
            <a:r>
              <a:rPr lang="ru-RU" sz="4000" b="1" dirty="0" err="1" smtClean="0">
                <a:solidFill>
                  <a:srgbClr val="5F5F5F"/>
                </a:solidFill>
                <a:latin typeface="Georgia" pitchFamily="18" charset="0"/>
              </a:rPr>
              <a:t>жЕвачки</a:t>
            </a:r>
            <a:r>
              <a:rPr lang="ru-RU" sz="4000" b="1" dirty="0" smtClean="0">
                <a:solidFill>
                  <a:srgbClr val="5F5F5F"/>
                </a:solidFill>
                <a:latin typeface="Georgia" pitchFamily="18" charset="0"/>
              </a:rPr>
              <a:t/>
            </a:r>
            <a:br>
              <a:rPr lang="ru-RU" sz="4000" b="1" dirty="0" smtClean="0">
                <a:solidFill>
                  <a:srgbClr val="5F5F5F"/>
                </a:solidFill>
                <a:latin typeface="Georgia" pitchFamily="18" charset="0"/>
              </a:rPr>
            </a:br>
            <a:endParaRPr lang="ru-RU" sz="4000" b="1" dirty="0" smtClean="0">
              <a:solidFill>
                <a:srgbClr val="5F5F5F"/>
              </a:solidFill>
              <a:latin typeface="Georgia" pitchFamily="18" charset="0"/>
            </a:endParaRPr>
          </a:p>
        </p:txBody>
      </p:sp>
      <p:sp>
        <p:nvSpPr>
          <p:cNvPr id="32771" name="Rectangle 3"/>
          <p:cNvSpPr>
            <a:spLocks noGrp="1" noChangeArrowheads="1"/>
          </p:cNvSpPr>
          <p:nvPr>
            <p:ph type="body" idx="1"/>
          </p:nvPr>
        </p:nvSpPr>
        <p:spPr>
          <a:xfrm>
            <a:off x="1219200" y="1752600"/>
            <a:ext cx="3962400" cy="5105400"/>
          </a:xfrm>
        </p:spPr>
        <p:txBody>
          <a:bodyPr/>
          <a:lstStyle/>
          <a:p>
            <a:pPr eaLnBrk="1" hangingPunct="1">
              <a:lnSpc>
                <a:spcPct val="80000"/>
              </a:lnSpc>
            </a:pPr>
            <a:r>
              <a:rPr lang="ru-RU" sz="1900" smtClean="0">
                <a:solidFill>
                  <a:srgbClr val="5F5F5F"/>
                </a:solidFill>
                <a:latin typeface="Georgia" pitchFamily="18" charset="0"/>
              </a:rPr>
              <a:t>Жевательную резинку целесообразно использовать после еды, если под рукой нет зубной щётки, но не дольше 10 минут, считают стоматологи. Жевание стимулирует выработку желудочного сока, который заставляет пустой желудок «переваривать» самого себя. Кроме того, постоянное пережёвывание может травмировать сустав, соединяющий верхнюю и нижнюю челюсти — и тогда вы просто не сможете нормально открывать (или закрывать!) рот. </a:t>
            </a:r>
          </a:p>
        </p:txBody>
      </p:sp>
      <p:pic>
        <p:nvPicPr>
          <p:cNvPr id="32772" name="Picture 4" descr="10264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1600" y="1524000"/>
            <a:ext cx="3505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anim calcmode="lin" valueType="num">
                                      <p:cBhvr>
                                        <p:cTn id="8" dur="1000" fill="hold"/>
                                        <p:tgtEl>
                                          <p:spTgt spid="32770"/>
                                        </p:tgtEl>
                                        <p:attrNameLst>
                                          <p:attrName>ppt_x</p:attrName>
                                        </p:attrNameLst>
                                      </p:cBhvr>
                                      <p:tavLst>
                                        <p:tav tm="0">
                                          <p:val>
                                            <p:strVal val="#ppt_x-.1"/>
                                          </p:val>
                                        </p:tav>
                                        <p:tav tm="100000">
                                          <p:val>
                                            <p:strVal val="#ppt_x"/>
                                          </p:val>
                                        </p:tav>
                                      </p:tavLst>
                                    </p:anim>
                                    <p:anim calcmode="lin" valueType="num">
                                      <p:cBhvr>
                                        <p:cTn id="9" dur="1000" fill="hold"/>
                                        <p:tgtEl>
                                          <p:spTgt spid="32770"/>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32772"/>
                                        </p:tgtEl>
                                        <p:attrNameLst>
                                          <p:attrName>style.visibility</p:attrName>
                                        </p:attrNameLst>
                                      </p:cBhvr>
                                      <p:to>
                                        <p:strVal val="visible"/>
                                      </p:to>
                                    </p:set>
                                    <p:anim calcmode="lin" valueType="num">
                                      <p:cBhvr>
                                        <p:cTn id="14" dur="500" fill="hold"/>
                                        <p:tgtEl>
                                          <p:spTgt spid="32772"/>
                                        </p:tgtEl>
                                        <p:attrNameLst>
                                          <p:attrName>ppt_w</p:attrName>
                                        </p:attrNameLst>
                                      </p:cBhvr>
                                      <p:tavLst>
                                        <p:tav tm="0">
                                          <p:val>
                                            <p:fltVal val="0"/>
                                          </p:val>
                                        </p:tav>
                                        <p:tav tm="100000">
                                          <p:val>
                                            <p:strVal val="#ppt_w"/>
                                          </p:val>
                                        </p:tav>
                                      </p:tavLst>
                                    </p:anim>
                                    <p:anim calcmode="lin" valueType="num">
                                      <p:cBhvr>
                                        <p:cTn id="15" dur="500" fill="hold"/>
                                        <p:tgtEl>
                                          <p:spTgt spid="32772"/>
                                        </p:tgtEl>
                                        <p:attrNameLst>
                                          <p:attrName>ppt_h</p:attrName>
                                        </p:attrNameLst>
                                      </p:cBhvr>
                                      <p:tavLst>
                                        <p:tav tm="0">
                                          <p:val>
                                            <p:fltVal val="0"/>
                                          </p:val>
                                        </p:tav>
                                        <p:tav tm="100000">
                                          <p:val>
                                            <p:strVal val="#ppt_h"/>
                                          </p:val>
                                        </p:tav>
                                      </p:tavLst>
                                    </p:anim>
                                    <p:anim calcmode="lin" valueType="num">
                                      <p:cBhvr>
                                        <p:cTn id="16" dur="500" fill="hold"/>
                                        <p:tgtEl>
                                          <p:spTgt spid="32772"/>
                                        </p:tgtEl>
                                        <p:attrNameLst>
                                          <p:attrName>style.rotation</p:attrName>
                                        </p:attrNameLst>
                                      </p:cBhvr>
                                      <p:tavLst>
                                        <p:tav tm="0">
                                          <p:val>
                                            <p:fltVal val="360"/>
                                          </p:val>
                                        </p:tav>
                                        <p:tav tm="100000">
                                          <p:val>
                                            <p:fltVal val="0"/>
                                          </p:val>
                                        </p:tav>
                                      </p:tavLst>
                                    </p:anim>
                                    <p:animEffect transition="in" filter="fade">
                                      <p:cBhvr>
                                        <p:cTn id="17" dur="500"/>
                                        <p:tgtEl>
                                          <p:spTgt spid="327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2771">
                                            <p:txEl>
                                              <p:pRg st="0" end="0"/>
                                            </p:txEl>
                                          </p:spTgt>
                                        </p:tgtEl>
                                        <p:attrNameLst>
                                          <p:attrName>style.visibility</p:attrName>
                                        </p:attrNameLst>
                                      </p:cBhvr>
                                      <p:to>
                                        <p:strVal val="visible"/>
                                      </p:to>
                                    </p:set>
                                    <p:animEffect transition="in" filter="fade">
                                      <p:cBhvr>
                                        <p:cTn id="22" dur="1000"/>
                                        <p:tgtEl>
                                          <p:spTgt spid="32771">
                                            <p:txEl>
                                              <p:pRg st="0" end="0"/>
                                            </p:txEl>
                                          </p:spTgt>
                                        </p:tgtEl>
                                      </p:cBhvr>
                                    </p:animEffect>
                                    <p:anim calcmode="lin" valueType="num">
                                      <p:cBhvr>
                                        <p:cTn id="23"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2771">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277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71600" y="914400"/>
            <a:ext cx="7313613" cy="1143000"/>
          </a:xfrm>
        </p:spPr>
        <p:txBody>
          <a:bodyPr/>
          <a:lstStyle/>
          <a:p>
            <a:pPr algn="ctr" eaLnBrk="1" hangingPunct="1"/>
            <a:r>
              <a:rPr lang="ru-RU" sz="4000" b="1" smtClean="0">
                <a:solidFill>
                  <a:srgbClr val="5F5F5F"/>
                </a:solidFill>
                <a:latin typeface="Georgia" pitchFamily="18" charset="0"/>
              </a:rPr>
              <a:t>Чистка ушей подручными предметами</a:t>
            </a:r>
            <a:br>
              <a:rPr lang="ru-RU" sz="4000" b="1" smtClean="0">
                <a:solidFill>
                  <a:srgbClr val="5F5F5F"/>
                </a:solidFill>
                <a:latin typeface="Georgia" pitchFamily="18" charset="0"/>
              </a:rPr>
            </a:br>
            <a:endParaRPr lang="ru-RU" sz="4000" b="1" smtClean="0">
              <a:solidFill>
                <a:srgbClr val="5F5F5F"/>
              </a:solidFill>
              <a:latin typeface="Georgia" pitchFamily="18" charset="0"/>
            </a:endParaRPr>
          </a:p>
        </p:txBody>
      </p:sp>
      <p:sp>
        <p:nvSpPr>
          <p:cNvPr id="33795" name="Rectangle 3"/>
          <p:cNvSpPr>
            <a:spLocks noGrp="1" noChangeArrowheads="1"/>
          </p:cNvSpPr>
          <p:nvPr>
            <p:ph type="body" idx="1"/>
          </p:nvPr>
        </p:nvSpPr>
        <p:spPr>
          <a:xfrm>
            <a:off x="5257800" y="1676400"/>
            <a:ext cx="3657600" cy="5181600"/>
          </a:xfrm>
        </p:spPr>
        <p:txBody>
          <a:bodyPr/>
          <a:lstStyle/>
          <a:p>
            <a:pPr eaLnBrk="1" hangingPunct="1">
              <a:lnSpc>
                <a:spcPct val="80000"/>
              </a:lnSpc>
              <a:buFont typeface="Wingdings" pitchFamily="2" charset="2"/>
              <a:buNone/>
            </a:pPr>
            <a:r>
              <a:rPr lang="ru-RU" sz="2100" smtClean="0">
                <a:solidFill>
                  <a:srgbClr val="5F5F5F"/>
                </a:solidFill>
                <a:latin typeface="Georgia" pitchFamily="18" charset="0"/>
              </a:rPr>
              <a:t>           Если вы чистите уши спичками, шпильками или зубочистками, можно столкнуться с несколькими проблемами.  Слишком часто раздражая кожу внутри уха, вы усиливаете работу серных желёз, внутри образуется серная пробка. В итоге ухудшается слух. Если серная пробка уже есть, вы можете протолкнуть её внутрь. Наконец, велика вероятность повредить барабанную перепонку. </a:t>
            </a:r>
          </a:p>
        </p:txBody>
      </p:sp>
      <p:pic>
        <p:nvPicPr>
          <p:cNvPr id="33796" name="Picture 4" descr="5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2286000"/>
            <a:ext cx="441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strVal val="#ppt_w+.3"/>
                                          </p:val>
                                        </p:tav>
                                        <p:tav tm="100000">
                                          <p:val>
                                            <p:strVal val="#ppt_w"/>
                                          </p:val>
                                        </p:tav>
                                      </p:tavLst>
                                    </p:anim>
                                    <p:anim calcmode="lin" valueType="num">
                                      <p:cBhvr>
                                        <p:cTn id="8" dur="1000" fill="hold"/>
                                        <p:tgtEl>
                                          <p:spTgt spid="33794"/>
                                        </p:tgtEl>
                                        <p:attrNameLst>
                                          <p:attrName>ppt_h</p:attrName>
                                        </p:attrNameLst>
                                      </p:cBhvr>
                                      <p:tavLst>
                                        <p:tav tm="0">
                                          <p:val>
                                            <p:strVal val="#ppt_h"/>
                                          </p:val>
                                        </p:tav>
                                        <p:tav tm="100000">
                                          <p:val>
                                            <p:strVal val="#ppt_h"/>
                                          </p:val>
                                        </p:tav>
                                      </p:tavLst>
                                    </p:anim>
                                    <p:animEffect transition="in" filter="fade">
                                      <p:cBhvr>
                                        <p:cTn id="9" dur="1000"/>
                                        <p:tgtEl>
                                          <p:spTgt spid="337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33796"/>
                                        </p:tgtEl>
                                        <p:attrNameLst>
                                          <p:attrName>style.visibility</p:attrName>
                                        </p:attrNameLst>
                                      </p:cBhvr>
                                      <p:to>
                                        <p:strVal val="visible"/>
                                      </p:to>
                                    </p:set>
                                    <p:anim calcmode="lin" valueType="num">
                                      <p:cBhvr>
                                        <p:cTn id="14" dur="500" fill="hold"/>
                                        <p:tgtEl>
                                          <p:spTgt spid="33796"/>
                                        </p:tgtEl>
                                        <p:attrNameLst>
                                          <p:attrName>ppt_w</p:attrName>
                                        </p:attrNameLst>
                                      </p:cBhvr>
                                      <p:tavLst>
                                        <p:tav tm="0">
                                          <p:val>
                                            <p:fltVal val="0"/>
                                          </p:val>
                                        </p:tav>
                                        <p:tav tm="100000">
                                          <p:val>
                                            <p:strVal val="#ppt_w"/>
                                          </p:val>
                                        </p:tav>
                                      </p:tavLst>
                                    </p:anim>
                                    <p:anim calcmode="lin" valueType="num">
                                      <p:cBhvr>
                                        <p:cTn id="15" dur="500" fill="hold"/>
                                        <p:tgtEl>
                                          <p:spTgt spid="33796"/>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3795">
                                            <p:txEl>
                                              <p:pRg st="0" end="0"/>
                                            </p:txEl>
                                          </p:spTgt>
                                        </p:tgtEl>
                                        <p:attrNameLst>
                                          <p:attrName>style.visibility</p:attrName>
                                        </p:attrNameLst>
                                      </p:cBhvr>
                                      <p:to>
                                        <p:strVal val="visible"/>
                                      </p:to>
                                    </p:set>
                                    <p:animEffect transition="in" filter="fade">
                                      <p:cBhvr>
                                        <p:cTn id="20" dur="1000"/>
                                        <p:tgtEl>
                                          <p:spTgt spid="33795">
                                            <p:txEl>
                                              <p:pRg st="0" end="0"/>
                                            </p:txEl>
                                          </p:spTgt>
                                        </p:tgtEl>
                                      </p:cBhvr>
                                    </p:animEffect>
                                    <p:anim calcmode="lin" valueType="num">
                                      <p:cBhvr>
                                        <p:cTn id="21"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smtClean="0">
                <a:solidFill>
                  <a:srgbClr val="FFCC00"/>
                </a:solidFill>
                <a:latin typeface="Comic Sans MS" pitchFamily="66" charset="0"/>
              </a:rPr>
              <a:t>Эпиграфы</a:t>
            </a:r>
          </a:p>
        </p:txBody>
      </p:sp>
      <p:sp>
        <p:nvSpPr>
          <p:cNvPr id="3" name="Содержимое 2"/>
          <p:cNvSpPr>
            <a:spLocks noGrp="1"/>
          </p:cNvSpPr>
          <p:nvPr>
            <p:ph idx="1"/>
          </p:nvPr>
        </p:nvSpPr>
        <p:spPr/>
        <p:txBody>
          <a:bodyPr/>
          <a:lstStyle/>
          <a:p>
            <a:pPr>
              <a:defRPr/>
            </a:pPr>
            <a:r>
              <a:rPr lang="ru-RU" sz="2600" b="1" dirty="0" smtClean="0"/>
              <a:t>- «Если мы не победим вредные привычки, то они победят нас»</a:t>
            </a:r>
          </a:p>
          <a:p>
            <a:pPr>
              <a:buFont typeface="Wingdings" pitchFamily="2" charset="2"/>
              <a:buNone/>
              <a:defRPr/>
            </a:pPr>
            <a:endParaRPr lang="ru-RU" sz="900" b="1" dirty="0" smtClean="0"/>
          </a:p>
          <a:p>
            <a:pPr>
              <a:defRPr/>
            </a:pPr>
            <a:r>
              <a:rPr lang="ru-RU" sz="2600" b="1" i="1" dirty="0" smtClean="0"/>
              <a:t>«Слабость характера – это единственный недостаток, который невозможно исправить»</a:t>
            </a:r>
            <a:endParaRPr lang="ru-RU" sz="2600" i="1" dirty="0" smtClean="0"/>
          </a:p>
          <a:p>
            <a:pPr>
              <a:buFont typeface="Wingdings" pitchFamily="2" charset="2"/>
              <a:buNone/>
              <a:defRPr/>
            </a:pPr>
            <a:endParaRPr lang="ru-RU" sz="900" dirty="0" smtClean="0"/>
          </a:p>
          <a:p>
            <a:pPr>
              <a:defRPr/>
            </a:pPr>
            <a:r>
              <a:rPr lang="ru-RU" sz="2600" b="1" i="1" dirty="0" smtClean="0"/>
              <a:t>«Попасть в рабскую зависимость, пройти все круги ада и умереть в расцвете лет дряхлым стариком –</a:t>
            </a:r>
            <a:r>
              <a:rPr lang="ru-RU" sz="2600" i="1" dirty="0" smtClean="0"/>
              <a:t> </a:t>
            </a:r>
            <a:r>
              <a:rPr lang="ru-RU" sz="2600" b="1" i="1" dirty="0" smtClean="0"/>
              <a:t>вот цена излишнего любопытства и ложной романтики…»</a:t>
            </a:r>
            <a:endParaRPr lang="ru-RU" sz="2600" dirty="0" smtClean="0"/>
          </a:p>
          <a:p>
            <a:pPr>
              <a:defRPr/>
            </a:pPr>
            <a:endParaRPr lang="ru-RU" dirty="0"/>
          </a:p>
        </p:txBody>
      </p:sp>
    </p:spTree>
    <p:extLst>
      <p:ext uri="{BB962C8B-B14F-4D97-AF65-F5344CB8AC3E}">
        <p14:creationId xmlns:p14="http://schemas.microsoft.com/office/powerpoint/2010/main" val="2450447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1600" y="914400"/>
            <a:ext cx="7313613" cy="1143000"/>
          </a:xfrm>
        </p:spPr>
        <p:txBody>
          <a:bodyPr/>
          <a:lstStyle/>
          <a:p>
            <a:pPr algn="ctr" eaLnBrk="1" hangingPunct="1"/>
            <a:r>
              <a:rPr lang="ru-RU" sz="4000" b="1" smtClean="0">
                <a:solidFill>
                  <a:srgbClr val="5F5F5F"/>
                </a:solidFill>
                <a:latin typeface="Georgia" pitchFamily="18" charset="0"/>
              </a:rPr>
              <a:t>«Хрустение» пальцами</a:t>
            </a:r>
            <a:br>
              <a:rPr lang="ru-RU" sz="4000" b="1" smtClean="0">
                <a:solidFill>
                  <a:srgbClr val="5F5F5F"/>
                </a:solidFill>
                <a:latin typeface="Georgia" pitchFamily="18" charset="0"/>
              </a:rPr>
            </a:br>
            <a:endParaRPr lang="ru-RU" sz="4000" b="1" smtClean="0">
              <a:solidFill>
                <a:srgbClr val="5F5F5F"/>
              </a:solidFill>
              <a:latin typeface="Georgia" pitchFamily="18" charset="0"/>
            </a:endParaRPr>
          </a:p>
        </p:txBody>
      </p:sp>
      <p:sp>
        <p:nvSpPr>
          <p:cNvPr id="34819" name="Rectangle 3"/>
          <p:cNvSpPr>
            <a:spLocks noGrp="1" noChangeArrowheads="1"/>
          </p:cNvSpPr>
          <p:nvPr>
            <p:ph type="body" idx="1"/>
          </p:nvPr>
        </p:nvSpPr>
        <p:spPr>
          <a:xfrm>
            <a:off x="914400" y="1600200"/>
            <a:ext cx="4421188" cy="5257800"/>
          </a:xfrm>
        </p:spPr>
        <p:txBody>
          <a:bodyPr/>
          <a:lstStyle/>
          <a:p>
            <a:pPr eaLnBrk="1" hangingPunct="1">
              <a:lnSpc>
                <a:spcPct val="90000"/>
              </a:lnSpc>
              <a:buFont typeface="Wingdings" pitchFamily="2" charset="2"/>
              <a:buNone/>
            </a:pPr>
            <a:r>
              <a:rPr lang="ru-RU" sz="2100" smtClean="0"/>
              <a:t>    </a:t>
            </a:r>
            <a:r>
              <a:rPr lang="ru-RU" sz="2100" smtClean="0">
                <a:solidFill>
                  <a:srgbClr val="5F5F5F"/>
                </a:solidFill>
                <a:latin typeface="Georgia" pitchFamily="18" charset="0"/>
              </a:rPr>
              <a:t>Эта привычка, по мнению британских исследователей, раздражает каждого второго собеседника. Но это не главное. Своим «хрустом» вы травмируете собственные суставы, и со временем они теряют подвижность. Если поначалу «хрустеть» пальцами совсем не больно, то с возрастом такие манипуляции с хрящами вызывают неприятные ощущения. А это уже проявление артроза — болезни суставов. </a:t>
            </a:r>
          </a:p>
        </p:txBody>
      </p:sp>
      <p:pic>
        <p:nvPicPr>
          <p:cNvPr id="34820" name="Picture 4" descr="ih008077-mediu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7800" y="1524000"/>
            <a:ext cx="35242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fltVal val="0"/>
                                          </p:val>
                                        </p:tav>
                                        <p:tav tm="100000">
                                          <p:val>
                                            <p:strVal val="#ppt_w"/>
                                          </p:val>
                                        </p:tav>
                                      </p:tavLst>
                                    </p:anim>
                                    <p:anim calcmode="lin" valueType="num">
                                      <p:cBhvr>
                                        <p:cTn id="8" dur="1000" fill="hold"/>
                                        <p:tgtEl>
                                          <p:spTgt spid="34818"/>
                                        </p:tgtEl>
                                        <p:attrNameLst>
                                          <p:attrName>ppt_h</p:attrName>
                                        </p:attrNameLst>
                                      </p:cBhvr>
                                      <p:tavLst>
                                        <p:tav tm="0">
                                          <p:val>
                                            <p:fltVal val="0"/>
                                          </p:val>
                                        </p:tav>
                                        <p:tav tm="100000">
                                          <p:val>
                                            <p:strVal val="#ppt_h"/>
                                          </p:val>
                                        </p:tav>
                                      </p:tavLst>
                                    </p:anim>
                                    <p:anim calcmode="lin" valueType="num">
                                      <p:cBhvr>
                                        <p:cTn id="9" dur="1000" fill="hold"/>
                                        <p:tgtEl>
                                          <p:spTgt spid="34818"/>
                                        </p:tgtEl>
                                        <p:attrNameLst>
                                          <p:attrName>style.rotation</p:attrName>
                                        </p:attrNameLst>
                                      </p:cBhvr>
                                      <p:tavLst>
                                        <p:tav tm="0">
                                          <p:val>
                                            <p:fltVal val="90"/>
                                          </p:val>
                                        </p:tav>
                                        <p:tav tm="100000">
                                          <p:val>
                                            <p:fltVal val="0"/>
                                          </p:val>
                                        </p:tav>
                                      </p:tavLst>
                                    </p:anim>
                                    <p:animEffect transition="in" filter="fade">
                                      <p:cBhvr>
                                        <p:cTn id="10" dur="1000"/>
                                        <p:tgtEl>
                                          <p:spTgt spid="348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34820"/>
                                        </p:tgtEl>
                                        <p:attrNameLst>
                                          <p:attrName>style.visibility</p:attrName>
                                        </p:attrNameLst>
                                      </p:cBhvr>
                                      <p:to>
                                        <p:strVal val="visible"/>
                                      </p:to>
                                    </p:set>
                                    <p:anim calcmode="lin" valueType="num">
                                      <p:cBhvr>
                                        <p:cTn id="15" dur="1000" fill="hold"/>
                                        <p:tgtEl>
                                          <p:spTgt spid="34820"/>
                                        </p:tgtEl>
                                        <p:attrNameLst>
                                          <p:attrName>ppt_w</p:attrName>
                                        </p:attrNameLst>
                                      </p:cBhvr>
                                      <p:tavLst>
                                        <p:tav tm="0">
                                          <p:val>
                                            <p:strVal val="#ppt_w*0.70"/>
                                          </p:val>
                                        </p:tav>
                                        <p:tav tm="100000">
                                          <p:val>
                                            <p:strVal val="#ppt_w"/>
                                          </p:val>
                                        </p:tav>
                                      </p:tavLst>
                                    </p:anim>
                                    <p:anim calcmode="lin" valueType="num">
                                      <p:cBhvr>
                                        <p:cTn id="16" dur="1000" fill="hold"/>
                                        <p:tgtEl>
                                          <p:spTgt spid="34820"/>
                                        </p:tgtEl>
                                        <p:attrNameLst>
                                          <p:attrName>ppt_h</p:attrName>
                                        </p:attrNameLst>
                                      </p:cBhvr>
                                      <p:tavLst>
                                        <p:tav tm="0">
                                          <p:val>
                                            <p:strVal val="#ppt_h"/>
                                          </p:val>
                                        </p:tav>
                                        <p:tav tm="100000">
                                          <p:val>
                                            <p:strVal val="#ppt_h"/>
                                          </p:val>
                                        </p:tav>
                                      </p:tavLst>
                                    </p:anim>
                                    <p:animEffect transition="in" filter="fade">
                                      <p:cBhvr>
                                        <p:cTn id="17" dur="1000"/>
                                        <p:tgtEl>
                                          <p:spTgt spid="348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34819">
                                            <p:txEl>
                                              <p:pRg st="0" end="0"/>
                                            </p:txEl>
                                          </p:spTgt>
                                        </p:tgtEl>
                                        <p:attrNameLst>
                                          <p:attrName>style.visibility</p:attrName>
                                        </p:attrNameLst>
                                      </p:cBhvr>
                                      <p:to>
                                        <p:strVal val="visible"/>
                                      </p:to>
                                    </p:set>
                                    <p:anim calcmode="lin" valueType="num">
                                      <p:cBhvr>
                                        <p:cTn id="22" dur="500" fill="hold"/>
                                        <p:tgtEl>
                                          <p:spTgt spid="3481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481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654032"/>
          </a:xfrm>
        </p:spPr>
        <p:txBody>
          <a:bodyPr>
            <a:normAutofit fontScale="90000"/>
          </a:bodyPr>
          <a:lstStyle/>
          <a:p>
            <a:r>
              <a:rPr lang="ru-RU" sz="4800" dirty="0" smtClean="0">
                <a:solidFill>
                  <a:srgbClr val="002060"/>
                </a:solidFill>
                <a:latin typeface="Times New Roman" pitchFamily="18" charset="0"/>
                <a:cs typeface="Times New Roman" pitchFamily="18" charset="0"/>
              </a:rPr>
              <a:t>8.Щелкание суставами</a:t>
            </a:r>
            <a:endParaRPr lang="ru-RU" sz="4800" dirty="0">
              <a:solidFill>
                <a:srgbClr val="00206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596" y="1142984"/>
            <a:ext cx="3286148" cy="2428892"/>
          </a:xfrm>
          <a:prstGeom prst="rect">
            <a:avLst/>
          </a:prstGeom>
          <a:noFill/>
          <a:ln w="9525">
            <a:noFill/>
            <a:miter lim="800000"/>
            <a:headEnd/>
            <a:tailEnd/>
          </a:ln>
          <a:effectLst/>
        </p:spPr>
      </p:pic>
      <p:sp>
        <p:nvSpPr>
          <p:cNvPr id="6" name="Прямоугольник 5"/>
          <p:cNvSpPr/>
          <p:nvPr/>
        </p:nvSpPr>
        <p:spPr>
          <a:xfrm>
            <a:off x="4000496" y="1142984"/>
            <a:ext cx="4929222" cy="5262979"/>
          </a:xfrm>
          <a:prstGeom prst="rect">
            <a:avLst/>
          </a:prstGeom>
        </p:spPr>
        <p:txBody>
          <a:bodyPr wrap="square">
            <a:spAutoFit/>
          </a:bodyPr>
          <a:lstStyle/>
          <a:p>
            <a:r>
              <a:rPr lang="ru-RU" sz="1400" dirty="0" err="1" smtClean="0">
                <a:solidFill>
                  <a:srgbClr val="002060"/>
                </a:solidFill>
              </a:rPr>
              <a:t>Щелкание</a:t>
            </a:r>
            <a:r>
              <a:rPr lang="ru-RU" sz="1400" dirty="0" smtClean="0">
                <a:solidFill>
                  <a:srgbClr val="002060"/>
                </a:solidFill>
              </a:rPr>
              <a:t> суставами</a:t>
            </a:r>
          </a:p>
          <a:p>
            <a:r>
              <a:rPr lang="ru-RU" sz="1400" dirty="0" smtClean="0">
                <a:solidFill>
                  <a:srgbClr val="002060"/>
                </a:solidFill>
              </a:rPr>
              <a:t> Порой встречаются любители намеренно исполнить «музыку» на своих пальцах. Начинается это «увлечение» обычно еще в детстве, это проделывается снова и снова на радость изумленной публике, и в результате привычка «хрустеть пальцами» остается на всю жизнь. При этом суставы постоянно травмируются и теряют подвижность. А вместе с тем растет риск появления раннего артроза.</a:t>
            </a:r>
          </a:p>
          <a:p>
            <a:r>
              <a:rPr lang="ru-RU" sz="1400" dirty="0" smtClean="0">
                <a:solidFill>
                  <a:srgbClr val="002060"/>
                </a:solidFill>
              </a:rPr>
              <a:t> О его появлении можно не подозревать довольно долго. Суставные хрящи разрушаются годами. Их гладкая, зеркальная поверхность растрескивается, а покрывающая ее клейкая смазка постепенно теряет влагу. В результате кости в месте соединения приобретают неровности и шероховатости. Трение между ними увеличивается, а их перемещение относительно друг друга сопровождается специфическим треском. Сами хрящи не имеют нервных окончаний, поэтому нет и болезненных ощущений. Но с возрастом все эти изменения прогрессируют, и кости, объединенные в сустав, полностью оголяются. А в них-то как раз нервные окончания присутствуют. При движении головки костей трутся между собой, вызывая сильную боль. Вокруг суставов находится большое количество сухожилий, которые тоже втягиваются в процесс разрушения, деформируются, в них начинаются разные воспалительные явления.</a:t>
            </a:r>
            <a:endParaRPr lang="ru-RU" sz="1400" dirty="0">
              <a:solidFill>
                <a:srgbClr val="002060"/>
              </a:solidFill>
            </a:endParaRP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596" y="3571875"/>
            <a:ext cx="3286148" cy="3000397"/>
          </a:xfrm>
          <a:prstGeom prst="rect">
            <a:avLst/>
          </a:prstGeom>
          <a:noFill/>
          <a:ln w="9525">
            <a:noFill/>
            <a:miter lim="800000"/>
            <a:headEnd/>
            <a:tailEnd/>
          </a:ln>
          <a:effectLst/>
        </p:spPr>
      </p:pic>
    </p:spTree>
    <p:extLst>
      <p:ext uri="{BB962C8B-B14F-4D97-AF65-F5344CB8AC3E}">
        <p14:creationId xmlns:p14="http://schemas.microsoft.com/office/powerpoint/2010/main" val="2183413602"/>
      </p:ext>
    </p:extLst>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71600" y="914400"/>
            <a:ext cx="7313613" cy="1143000"/>
          </a:xfrm>
        </p:spPr>
        <p:txBody>
          <a:bodyPr/>
          <a:lstStyle/>
          <a:p>
            <a:pPr algn="ctr" eaLnBrk="1" hangingPunct="1"/>
            <a:r>
              <a:rPr lang="ru-RU" sz="4000" b="1" smtClean="0">
                <a:solidFill>
                  <a:srgbClr val="5F5F5F"/>
                </a:solidFill>
                <a:latin typeface="Georgia" pitchFamily="18" charset="0"/>
              </a:rPr>
              <a:t>Обкусывание ногтей и заусенцев</a:t>
            </a:r>
            <a:br>
              <a:rPr lang="ru-RU" sz="4000" b="1" smtClean="0">
                <a:solidFill>
                  <a:srgbClr val="5F5F5F"/>
                </a:solidFill>
                <a:latin typeface="Georgia" pitchFamily="18" charset="0"/>
              </a:rPr>
            </a:br>
            <a:endParaRPr lang="ru-RU" sz="4000" b="1" smtClean="0">
              <a:solidFill>
                <a:srgbClr val="5F5F5F"/>
              </a:solidFill>
              <a:latin typeface="Georgia" pitchFamily="18" charset="0"/>
            </a:endParaRPr>
          </a:p>
        </p:txBody>
      </p:sp>
      <p:sp>
        <p:nvSpPr>
          <p:cNvPr id="35843" name="Rectangle 3"/>
          <p:cNvSpPr>
            <a:spLocks noGrp="1" noChangeArrowheads="1"/>
          </p:cNvSpPr>
          <p:nvPr>
            <p:ph type="body" idx="1"/>
          </p:nvPr>
        </p:nvSpPr>
        <p:spPr>
          <a:xfrm>
            <a:off x="5181600" y="1676400"/>
            <a:ext cx="3733800" cy="5638800"/>
          </a:xfrm>
        </p:spPr>
        <p:txBody>
          <a:bodyPr/>
          <a:lstStyle/>
          <a:p>
            <a:pPr eaLnBrk="1" hangingPunct="1">
              <a:lnSpc>
                <a:spcPct val="80000"/>
              </a:lnSpc>
              <a:buFont typeface="Wingdings" pitchFamily="2" charset="2"/>
              <a:buNone/>
            </a:pPr>
            <a:r>
              <a:rPr lang="ru-RU" sz="1700" smtClean="0"/>
              <a:t>       </a:t>
            </a:r>
            <a:r>
              <a:rPr lang="ru-RU" sz="1700" smtClean="0">
                <a:solidFill>
                  <a:srgbClr val="5F5F5F"/>
                </a:solidFill>
                <a:latin typeface="Georgia" pitchFamily="18" charset="0"/>
              </a:rPr>
              <a:t>Пространство под ногтями — рассадник микробов. Наверняка вы не моете руки и не вычищаете грязь из-под ногтей каждый раз, когда хотите их погрызть. Таким образом легко «поселить» в организм яйца глистов и инфекционные заболевания. </a:t>
            </a:r>
          </a:p>
          <a:p>
            <a:pPr eaLnBrk="1" hangingPunct="1">
              <a:lnSpc>
                <a:spcPct val="80000"/>
              </a:lnSpc>
              <a:buFont typeface="Wingdings" pitchFamily="2" charset="2"/>
              <a:buNone/>
            </a:pPr>
            <a:r>
              <a:rPr lang="ru-RU" sz="1700" smtClean="0">
                <a:solidFill>
                  <a:srgbClr val="5F5F5F"/>
                </a:solidFill>
                <a:latin typeface="Georgia" pitchFamily="18" charset="0"/>
              </a:rPr>
              <a:t>       Очень часто микроранки кожи после таких манипуляций кровоточат, открывая ворота для бактерий. Возникают болезненные микровоспаления. Подумайте и о желудке — ведь в среднем за полгода регулярных обкусываний вы съедаете целый ноготь. И это только на одном пальце! </a:t>
            </a:r>
          </a:p>
        </p:txBody>
      </p:sp>
      <p:pic>
        <p:nvPicPr>
          <p:cNvPr id="35844" name="Picture 4" descr="811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1524000"/>
            <a:ext cx="4038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35844"/>
                                        </p:tgtEl>
                                        <p:attrNameLst>
                                          <p:attrName>style.visibility</p:attrName>
                                        </p:attrNameLst>
                                      </p:cBhvr>
                                      <p:to>
                                        <p:strVal val="visible"/>
                                      </p:to>
                                    </p:set>
                                    <p:anim calcmode="lin" valueType="num">
                                      <p:cBhvr>
                                        <p:cTn id="13" dur="1000" fill="hold"/>
                                        <p:tgtEl>
                                          <p:spTgt spid="35844"/>
                                        </p:tgtEl>
                                        <p:attrNameLst>
                                          <p:attrName>ppt_w</p:attrName>
                                        </p:attrNameLst>
                                      </p:cBhvr>
                                      <p:tavLst>
                                        <p:tav tm="0">
                                          <p:val>
                                            <p:fltVal val="0"/>
                                          </p:val>
                                        </p:tav>
                                        <p:tav tm="100000">
                                          <p:val>
                                            <p:strVal val="#ppt_w"/>
                                          </p:val>
                                        </p:tav>
                                      </p:tavLst>
                                    </p:anim>
                                    <p:anim calcmode="lin" valueType="num">
                                      <p:cBhvr>
                                        <p:cTn id="14" dur="1000" fill="hold"/>
                                        <p:tgtEl>
                                          <p:spTgt spid="35844"/>
                                        </p:tgtEl>
                                        <p:attrNameLst>
                                          <p:attrName>ppt_h</p:attrName>
                                        </p:attrNameLst>
                                      </p:cBhvr>
                                      <p:tavLst>
                                        <p:tav tm="0">
                                          <p:val>
                                            <p:fltVal val="0"/>
                                          </p:val>
                                        </p:tav>
                                        <p:tav tm="100000">
                                          <p:val>
                                            <p:strVal val="#ppt_h"/>
                                          </p:val>
                                        </p:tav>
                                      </p:tavLst>
                                    </p:anim>
                                    <p:anim calcmode="lin" valueType="num">
                                      <p:cBhvr>
                                        <p:cTn id="15" dur="1000" fill="hold"/>
                                        <p:tgtEl>
                                          <p:spTgt spid="35844"/>
                                        </p:tgtEl>
                                        <p:attrNameLst>
                                          <p:attrName>style.rotation</p:attrName>
                                        </p:attrNameLst>
                                      </p:cBhvr>
                                      <p:tavLst>
                                        <p:tav tm="0">
                                          <p:val>
                                            <p:fltVal val="90"/>
                                          </p:val>
                                        </p:tav>
                                        <p:tav tm="100000">
                                          <p:val>
                                            <p:fltVal val="0"/>
                                          </p:val>
                                        </p:tav>
                                      </p:tavLst>
                                    </p:anim>
                                    <p:animEffect transition="in" filter="fade">
                                      <p:cBhvr>
                                        <p:cTn id="16" dur="1000"/>
                                        <p:tgtEl>
                                          <p:spTgt spid="358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5843">
                                            <p:txEl>
                                              <p:pRg st="0" end="0"/>
                                            </p:txEl>
                                          </p:spTgt>
                                        </p:tgtEl>
                                        <p:attrNameLst>
                                          <p:attrName>style.visibility</p:attrName>
                                        </p:attrNameLst>
                                      </p:cBhvr>
                                      <p:to>
                                        <p:strVal val="visible"/>
                                      </p:to>
                                    </p:set>
                                    <p:animEffect transition="in" filter="fade">
                                      <p:cBhvr>
                                        <p:cTn id="21" dur="2000"/>
                                        <p:tgtEl>
                                          <p:spTgt spid="35843">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843">
                                            <p:txEl>
                                              <p:pRg st="1" end="1"/>
                                            </p:txEl>
                                          </p:spTgt>
                                        </p:tgtEl>
                                        <p:attrNameLst>
                                          <p:attrName>style.visibility</p:attrName>
                                        </p:attrNameLst>
                                      </p:cBhvr>
                                      <p:to>
                                        <p:strVal val="visible"/>
                                      </p:to>
                                    </p:set>
                                    <p:animEffect transition="in" filter="fade">
                                      <p:cBhvr>
                                        <p:cTn id="26" dur="20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sz="4800" dirty="0" smtClean="0">
                <a:solidFill>
                  <a:srgbClr val="002060"/>
                </a:solidFill>
                <a:latin typeface="Times New Roman" pitchFamily="18" charset="0"/>
                <a:cs typeface="Times New Roman" pitchFamily="18" charset="0"/>
              </a:rPr>
              <a:t>5.Привычка грызть ногти</a:t>
            </a:r>
            <a:endParaRPr lang="ru-RU" sz="4800" dirty="0">
              <a:solidFill>
                <a:srgbClr val="00206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34" y="1071546"/>
            <a:ext cx="3400425" cy="3071834"/>
          </a:xfrm>
          <a:prstGeom prst="rect">
            <a:avLst/>
          </a:prstGeom>
          <a:noFill/>
          <a:ln w="9525">
            <a:noFill/>
            <a:miter lim="800000"/>
            <a:headEnd/>
            <a:tailEnd/>
          </a:ln>
          <a:effectLst/>
        </p:spPr>
      </p:pic>
      <p:sp>
        <p:nvSpPr>
          <p:cNvPr id="5" name="Прямоугольник 4"/>
          <p:cNvSpPr/>
          <p:nvPr/>
        </p:nvSpPr>
        <p:spPr>
          <a:xfrm>
            <a:off x="4000496" y="1071546"/>
            <a:ext cx="4929222" cy="5016758"/>
          </a:xfrm>
          <a:prstGeom prst="rect">
            <a:avLst/>
          </a:prstGeom>
        </p:spPr>
        <p:txBody>
          <a:bodyPr wrap="square">
            <a:spAutoFit/>
          </a:bodyPr>
          <a:lstStyle/>
          <a:p>
            <a:r>
              <a:rPr lang="ru-RU" sz="1600" dirty="0" smtClean="0">
                <a:solidFill>
                  <a:srgbClr val="002060"/>
                </a:solidFill>
              </a:rPr>
              <a:t>Привычка грызть ногти. Науке до сих пор неизвестно, что заставляет людей грызть ногти. Хотя теорий, пытающихся объяснить, почему люди грызут ногти, немало: от задумчивости до напряжения. </a:t>
            </a:r>
          </a:p>
          <a:p>
            <a:r>
              <a:rPr lang="ru-RU" sz="1600" dirty="0" smtClean="0">
                <a:solidFill>
                  <a:srgbClr val="002060"/>
                </a:solidFill>
              </a:rPr>
              <a:t>Одна из самых распространенных теорий гласит, что привычка грызть ногти появляется на почве стресса. Грызут, чтобы расслабиться, грызут, чтобы лучше думалось, грызут, когда нервничают. </a:t>
            </a:r>
          </a:p>
          <a:p>
            <a:r>
              <a:rPr lang="ru-RU" sz="1600" dirty="0" smtClean="0">
                <a:solidFill>
                  <a:srgbClr val="002060"/>
                </a:solidFill>
              </a:rPr>
              <a:t> Французские социологи провели опрос на смешную тему: «Кто и в каких ситуациях грызет ногти?». Выяснилось, что на </a:t>
            </a:r>
            <a:r>
              <a:rPr lang="ru-RU" sz="1600" dirty="0" err="1" smtClean="0">
                <a:solidFill>
                  <a:srgbClr val="002060"/>
                </a:solidFill>
              </a:rPr>
              <a:t>обкусывание</a:t>
            </a:r>
            <a:r>
              <a:rPr lang="ru-RU" sz="1600" dirty="0" smtClean="0">
                <a:solidFill>
                  <a:srgbClr val="002060"/>
                </a:solidFill>
              </a:rPr>
              <a:t> ногтей французов чаще всего провоцируют рабочие ситуации. Обдумывая рабочие вопросы или испытывая беспокойство из-за работы, грызут ногти 26,5% респондентов. Среди причин на втором месте по популярности стоит </a:t>
            </a:r>
            <a:r>
              <a:rPr lang="ru-RU" sz="1600" dirty="0" err="1" smtClean="0">
                <a:solidFill>
                  <a:srgbClr val="002060"/>
                </a:solidFill>
              </a:rPr>
              <a:t>обкусывание</a:t>
            </a:r>
            <a:r>
              <a:rPr lang="ru-RU" sz="1600" dirty="0" smtClean="0">
                <a:solidFill>
                  <a:srgbClr val="002060"/>
                </a:solidFill>
              </a:rPr>
              <a:t> ногтей во время шопинга (что, видимо, символизирует муки выбора), затем следуют размышления по поводу экономической ситуации и беспокойство за детей или родителей.</a:t>
            </a:r>
            <a:endParaRPr lang="ru-RU" sz="1600" dirty="0">
              <a:solidFill>
                <a:srgbClr val="002060"/>
              </a:solidFill>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34" y="4143380"/>
            <a:ext cx="3429024" cy="2428892"/>
          </a:xfrm>
          <a:prstGeom prst="rect">
            <a:avLst/>
          </a:prstGeom>
          <a:noFill/>
          <a:ln w="9525">
            <a:noFill/>
            <a:miter lim="800000"/>
            <a:headEnd/>
            <a:tailEnd/>
          </a:ln>
          <a:effectLst/>
        </p:spPr>
      </p:pic>
    </p:spTree>
    <p:extLst>
      <p:ext uri="{BB962C8B-B14F-4D97-AF65-F5344CB8AC3E}">
        <p14:creationId xmlns:p14="http://schemas.microsoft.com/office/powerpoint/2010/main" val="1747605118"/>
      </p:ext>
    </p:extLst>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1600" y="990600"/>
            <a:ext cx="7313613" cy="1143000"/>
          </a:xfrm>
        </p:spPr>
        <p:txBody>
          <a:bodyPr/>
          <a:lstStyle/>
          <a:p>
            <a:pPr algn="ctr" eaLnBrk="1" hangingPunct="1"/>
            <a:r>
              <a:rPr lang="ru-RU" sz="4000" b="1" smtClean="0">
                <a:solidFill>
                  <a:srgbClr val="5F5F5F"/>
                </a:solidFill>
                <a:latin typeface="Georgia" pitchFamily="18" charset="0"/>
              </a:rPr>
              <a:t>Обгрызание кончика карандаша</a:t>
            </a:r>
            <a:br>
              <a:rPr lang="ru-RU" sz="4000" b="1" smtClean="0">
                <a:solidFill>
                  <a:srgbClr val="5F5F5F"/>
                </a:solidFill>
                <a:latin typeface="Georgia" pitchFamily="18" charset="0"/>
              </a:rPr>
            </a:br>
            <a:endParaRPr lang="ru-RU" sz="4000" b="1" smtClean="0">
              <a:solidFill>
                <a:srgbClr val="5F5F5F"/>
              </a:solidFill>
              <a:latin typeface="Georgia" pitchFamily="18" charset="0"/>
            </a:endParaRPr>
          </a:p>
        </p:txBody>
      </p:sp>
      <p:sp>
        <p:nvSpPr>
          <p:cNvPr id="36867" name="Rectangle 3"/>
          <p:cNvSpPr>
            <a:spLocks noGrp="1" noChangeArrowheads="1"/>
          </p:cNvSpPr>
          <p:nvPr>
            <p:ph type="body" idx="1"/>
          </p:nvPr>
        </p:nvSpPr>
        <p:spPr>
          <a:xfrm>
            <a:off x="838200" y="1752600"/>
            <a:ext cx="4267200" cy="5105400"/>
          </a:xfrm>
        </p:spPr>
        <p:txBody>
          <a:bodyPr/>
          <a:lstStyle/>
          <a:p>
            <a:pPr eaLnBrk="1" hangingPunct="1">
              <a:lnSpc>
                <a:spcPct val="80000"/>
              </a:lnSpc>
              <a:buFont typeface="Wingdings" pitchFamily="2" charset="2"/>
              <a:buNone/>
            </a:pPr>
            <a:r>
              <a:rPr lang="ru-RU" sz="1900" smtClean="0"/>
              <a:t>       </a:t>
            </a:r>
            <a:r>
              <a:rPr lang="ru-RU" sz="1900" smtClean="0">
                <a:solidFill>
                  <a:srgbClr val="5F5F5F"/>
                </a:solidFill>
                <a:latin typeface="Georgia" pitchFamily="18" charset="0"/>
              </a:rPr>
              <a:t>Можно повредить зубную эмаль, дёсны, занести в рот инфекцию и как минимум получить стоматит. Особенно вредна эта привычка для детей. Механическое воздействие карандашами, ручками, фломастерами и кисточками делает их зубы неровными. В результате — испорченный прикус на всю жизнь. </a:t>
            </a:r>
          </a:p>
          <a:p>
            <a:pPr eaLnBrk="1" hangingPunct="1">
              <a:lnSpc>
                <a:spcPct val="80000"/>
              </a:lnSpc>
              <a:buFont typeface="Wingdings" pitchFamily="2" charset="2"/>
              <a:buNone/>
            </a:pPr>
            <a:r>
              <a:rPr lang="ru-RU" sz="1900" smtClean="0">
                <a:solidFill>
                  <a:srgbClr val="5F5F5F"/>
                </a:solidFill>
                <a:latin typeface="Georgia" pitchFamily="18" charset="0"/>
              </a:rPr>
              <a:t>      Задумайтесь, откуда у вас карандаш, который вы тянете в рот. А если вы воспользовались ручкой в общественном месте или одолжили у соседа? В лучшем случае её брали грязными руками, в худшем — грызли до вас.</a:t>
            </a:r>
          </a:p>
        </p:txBody>
      </p:sp>
      <p:pic>
        <p:nvPicPr>
          <p:cNvPr id="36868" name="Picture 4" descr="12-1d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57800" y="1828800"/>
            <a:ext cx="3429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Effect transition="in" filter="fade">
                                      <p:cBhvr>
                                        <p:cTn id="7" dur="1000"/>
                                        <p:tgtEl>
                                          <p:spTgt spid="36866"/>
                                        </p:tgtEl>
                                      </p:cBhvr>
                                    </p:animEffect>
                                    <p:anim calcmode="lin" valueType="num">
                                      <p:cBhvr>
                                        <p:cTn id="8" dur="1000" fill="hold"/>
                                        <p:tgtEl>
                                          <p:spTgt spid="36866"/>
                                        </p:tgtEl>
                                        <p:attrNameLst>
                                          <p:attrName>ppt_x</p:attrName>
                                        </p:attrNameLst>
                                      </p:cBhvr>
                                      <p:tavLst>
                                        <p:tav tm="0">
                                          <p:val>
                                            <p:strVal val="#ppt_x-.1"/>
                                          </p:val>
                                        </p:tav>
                                        <p:tav tm="100000">
                                          <p:val>
                                            <p:strVal val="#ppt_x"/>
                                          </p:val>
                                        </p:tav>
                                      </p:tavLst>
                                    </p:anim>
                                    <p:anim calcmode="lin" valueType="num">
                                      <p:cBhvr>
                                        <p:cTn id="9" dur="10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36868"/>
                                        </p:tgtEl>
                                        <p:attrNameLst>
                                          <p:attrName>style.visibility</p:attrName>
                                        </p:attrNameLst>
                                      </p:cBhvr>
                                      <p:to>
                                        <p:strVal val="visible"/>
                                      </p:to>
                                    </p:set>
                                    <p:anim calcmode="lin" valueType="num">
                                      <p:cBhvr>
                                        <p:cTn id="14" dur="500" fill="hold"/>
                                        <p:tgtEl>
                                          <p:spTgt spid="36868"/>
                                        </p:tgtEl>
                                        <p:attrNameLst>
                                          <p:attrName>ppt_w</p:attrName>
                                        </p:attrNameLst>
                                      </p:cBhvr>
                                      <p:tavLst>
                                        <p:tav tm="0">
                                          <p:val>
                                            <p:fltVal val="0"/>
                                          </p:val>
                                        </p:tav>
                                        <p:tav tm="100000">
                                          <p:val>
                                            <p:strVal val="#ppt_w"/>
                                          </p:val>
                                        </p:tav>
                                      </p:tavLst>
                                    </p:anim>
                                    <p:anim calcmode="lin" valueType="num">
                                      <p:cBhvr>
                                        <p:cTn id="15" dur="500" fill="hold"/>
                                        <p:tgtEl>
                                          <p:spTgt spid="36868"/>
                                        </p:tgtEl>
                                        <p:attrNameLst>
                                          <p:attrName>ppt_h</p:attrName>
                                        </p:attrNameLst>
                                      </p:cBhvr>
                                      <p:tavLst>
                                        <p:tav tm="0">
                                          <p:val>
                                            <p:fltVal val="0"/>
                                          </p:val>
                                        </p:tav>
                                        <p:tav tm="100000">
                                          <p:val>
                                            <p:strVal val="#ppt_h"/>
                                          </p:val>
                                        </p:tav>
                                      </p:tavLst>
                                    </p:anim>
                                    <p:anim calcmode="lin" valueType="num">
                                      <p:cBhvr>
                                        <p:cTn id="16" dur="500" fill="hold"/>
                                        <p:tgtEl>
                                          <p:spTgt spid="36868"/>
                                        </p:tgtEl>
                                        <p:attrNameLst>
                                          <p:attrName>style.rotation</p:attrName>
                                        </p:attrNameLst>
                                      </p:cBhvr>
                                      <p:tavLst>
                                        <p:tav tm="0">
                                          <p:val>
                                            <p:fltVal val="360"/>
                                          </p:val>
                                        </p:tav>
                                        <p:tav tm="100000">
                                          <p:val>
                                            <p:fltVal val="0"/>
                                          </p:val>
                                        </p:tav>
                                      </p:tavLst>
                                    </p:anim>
                                    <p:animEffect transition="in" filter="fade">
                                      <p:cBhvr>
                                        <p:cTn id="17" dur="500"/>
                                        <p:tgtEl>
                                          <p:spTgt spid="368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36867">
                                            <p:txEl>
                                              <p:pRg st="0" end="0"/>
                                            </p:txEl>
                                          </p:spTgt>
                                        </p:tgtEl>
                                        <p:attrNameLst>
                                          <p:attrName>style.visibility</p:attrName>
                                        </p:attrNameLst>
                                      </p:cBhvr>
                                      <p:to>
                                        <p:strVal val="visible"/>
                                      </p:to>
                                    </p:set>
                                    <p:anim calcmode="lin" valueType="num">
                                      <p:cBhvr>
                                        <p:cTn id="22"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686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36867">
                                            <p:txEl>
                                              <p:pRg st="1" end="1"/>
                                            </p:txEl>
                                          </p:spTgt>
                                        </p:tgtEl>
                                        <p:attrNameLst>
                                          <p:attrName>style.visibility</p:attrName>
                                        </p:attrNameLst>
                                      </p:cBhvr>
                                      <p:to>
                                        <p:strVal val="visible"/>
                                      </p:to>
                                    </p:set>
                                    <p:anim calcmode="lin" valueType="num">
                                      <p:cBhvr>
                                        <p:cTn id="28" dur="5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686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3"/>
          <p:cNvSpPr>
            <a:spLocks noChangeArrowheads="1"/>
          </p:cNvSpPr>
          <p:nvPr/>
        </p:nvSpPr>
        <p:spPr bwMode="auto">
          <a:xfrm>
            <a:off x="357188" y="1214438"/>
            <a:ext cx="8501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4000" b="1">
                <a:solidFill>
                  <a:srgbClr val="002060"/>
                </a:solidFill>
              </a:rPr>
              <a:t>1.Игромания</a:t>
            </a:r>
          </a:p>
        </p:txBody>
      </p:sp>
      <p:pic>
        <p:nvPicPr>
          <p:cNvPr id="2662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88" y="2500313"/>
            <a:ext cx="35718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Прямоугольник 5"/>
          <p:cNvSpPr>
            <a:spLocks noChangeArrowheads="1"/>
          </p:cNvSpPr>
          <p:nvPr/>
        </p:nvSpPr>
        <p:spPr bwMode="auto">
          <a:xfrm>
            <a:off x="4357688" y="2357438"/>
            <a:ext cx="45720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solidFill>
                  <a:srgbClr val="002060"/>
                </a:solidFill>
              </a:rPr>
              <a:t>Игровая зависимость - предполагаемая форма психологической зависимости, проявляющаяся в навязчивом увлечении видеоиграми и компьютерными играми, а также лудомания – патологическая склонность к азартным играм заключается в частых повторных эпизодах участия в азартных играх, которые доминируют в жизни человека и ведут к снижению социальных, профессиональных, материальных и семейных ценностей, такой человек не уделяет должного внимания своим обязанностям в этих сферах.</a:t>
            </a:r>
          </a:p>
        </p:txBody>
      </p:sp>
      <p:sp>
        <p:nvSpPr>
          <p:cNvPr id="26629" name="Заголовок 6"/>
          <p:cNvSpPr>
            <a:spLocks noGrp="1"/>
          </p:cNvSpPr>
          <p:nvPr>
            <p:ph type="title"/>
          </p:nvPr>
        </p:nvSpPr>
        <p:spPr>
          <a:xfrm>
            <a:off x="500063" y="214313"/>
            <a:ext cx="8229600" cy="1143000"/>
          </a:xfrm>
        </p:spPr>
        <p:txBody>
          <a:bodyPr/>
          <a:lstStyle/>
          <a:p>
            <a:r>
              <a:rPr lang="ru-RU" sz="4800" smtClean="0">
                <a:solidFill>
                  <a:srgbClr val="002060"/>
                </a:solidFill>
                <a:latin typeface="Times New Roman" pitchFamily="18" charset="0"/>
                <a:cs typeface="Times New Roman" pitchFamily="18" charset="0"/>
              </a:rPr>
              <a:t>Вредные привычки</a:t>
            </a:r>
          </a:p>
        </p:txBody>
      </p:sp>
    </p:spTree>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3"/>
          <p:cNvSpPr>
            <a:spLocks noChangeArrowheads="1"/>
          </p:cNvSpPr>
          <p:nvPr/>
        </p:nvSpPr>
        <p:spPr bwMode="auto">
          <a:xfrm>
            <a:off x="285750" y="500063"/>
            <a:ext cx="8501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3200" b="1">
                <a:solidFill>
                  <a:srgbClr val="002060"/>
                </a:solidFill>
              </a:rPr>
              <a:t>2.Шопингомания или ониомания</a:t>
            </a:r>
          </a:p>
        </p:txBody>
      </p:sp>
      <p:pic>
        <p:nvPicPr>
          <p:cNvPr id="2867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88" y="1357313"/>
            <a:ext cx="385762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Прямоугольник 6"/>
          <p:cNvSpPr>
            <a:spLocks noChangeArrowheads="1"/>
          </p:cNvSpPr>
          <p:nvPr/>
        </p:nvSpPr>
        <p:spPr bwMode="auto">
          <a:xfrm>
            <a:off x="4286250" y="1571625"/>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solidFill>
                  <a:srgbClr val="002060"/>
                </a:solidFill>
              </a:rPr>
              <a:t>Ониомания (от греческих onios - для продажи, mania - безумие) - непреодолимое желание что-либо покупать, не обращая внимания на необходимость и последствия. Покупки становятся и отдыхом, и развлечением, и самостоятельным смыслом. В просторечии эту манию часто называют шопинголизм или шопоголизм.</a:t>
            </a:r>
          </a:p>
        </p:txBody>
      </p:sp>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r>
              <a:rPr lang="ru-RU" sz="4400" smtClean="0">
                <a:solidFill>
                  <a:srgbClr val="002060"/>
                </a:solidFill>
                <a:latin typeface="Times New Roman" pitchFamily="18" charset="0"/>
                <a:cs typeface="Times New Roman" pitchFamily="18" charset="0"/>
              </a:rPr>
              <a:t>3.Телевизионная зависимость</a:t>
            </a:r>
          </a:p>
        </p:txBody>
      </p:sp>
      <p:pic>
        <p:nvPicPr>
          <p:cNvPr id="3072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63" y="1428750"/>
            <a:ext cx="3500437"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Прямоугольник 4"/>
          <p:cNvSpPr>
            <a:spLocks noChangeArrowheads="1"/>
          </p:cNvSpPr>
          <p:nvPr/>
        </p:nvSpPr>
        <p:spPr bwMode="auto">
          <a:xfrm>
            <a:off x="4143375" y="1428750"/>
            <a:ext cx="47148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600">
                <a:solidFill>
                  <a:srgbClr val="002060"/>
                </a:solidFill>
              </a:rPr>
              <a:t>Телевидение стало самым распространенным способом бегства от себя в мир иллюзий. Оно вошло в жизнь практически каждого современного человека, стало привычным спутником его жизни. </a:t>
            </a:r>
          </a:p>
          <a:p>
            <a:r>
              <a:rPr lang="ru-RU" sz="1600">
                <a:solidFill>
                  <a:srgbClr val="002060"/>
                </a:solidFill>
              </a:rPr>
              <a:t> По статистическим данным в среднем каждый человек примерно по 3 часа в день проводит перед телевизором.</a:t>
            </a:r>
          </a:p>
          <a:p>
            <a:r>
              <a:rPr lang="ru-RU" sz="1600">
                <a:solidFill>
                  <a:srgbClr val="002060"/>
                </a:solidFill>
              </a:rPr>
              <a:t>Это составляет примерно половину его свободного времени и около 9 лет из жизни каждого. Люди регулярно отдают телевиденью время своего отдыха. При том, что нередко зрители негативно оценивают качество передач, считают себя способными «прямо здесь и сейчас» выключить телевизор, те же люди продолжают часами ждать возле телевизоров оказываясь неспособными «оторваться» от просмотра. То есть речь идет уже о частичной потере контроля над влечением к просмотру телепередач.</a:t>
            </a:r>
          </a:p>
          <a:p>
            <a:endParaRPr lang="ru-RU" sz="1600"/>
          </a:p>
          <a:p>
            <a:endParaRPr lang="ru-RU" sz="1600"/>
          </a:p>
        </p:txBody>
      </p:sp>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r>
              <a:rPr lang="ru-RU" sz="4800" smtClean="0">
                <a:solidFill>
                  <a:srgbClr val="002060"/>
                </a:solidFill>
                <a:latin typeface="Times New Roman" pitchFamily="18" charset="0"/>
                <a:cs typeface="Times New Roman" pitchFamily="18" charset="0"/>
              </a:rPr>
              <a:t>4.Интернет-зависимость</a:t>
            </a:r>
          </a:p>
        </p:txBody>
      </p:sp>
      <p:pic>
        <p:nvPicPr>
          <p:cNvPr id="3277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1285875"/>
            <a:ext cx="350043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Прямоугольник 4"/>
          <p:cNvSpPr>
            <a:spLocks noChangeArrowheads="1"/>
          </p:cNvSpPr>
          <p:nvPr/>
        </p:nvSpPr>
        <p:spPr bwMode="auto">
          <a:xfrm>
            <a:off x="3929063" y="1163638"/>
            <a:ext cx="50006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400">
                <a:solidFill>
                  <a:srgbClr val="002060"/>
                </a:solidFill>
              </a:rPr>
              <a:t>Интернет-зависимость - психическое расстройство, навязчивое желание подключиться к Интернету и болезненная неспособность вовремя отключиться от Интернета. Интернет-зависимость является широко обсуждаемым вопросом, но её статус пока находится на неофициальном уровне</a:t>
            </a:r>
          </a:p>
          <a:p>
            <a:r>
              <a:rPr lang="ru-RU" sz="1400">
                <a:solidFill>
                  <a:srgbClr val="002060"/>
                </a:solidFill>
              </a:rPr>
              <a:t> Британские ученые считают, что излишне активный интернет-серфинг ведет к депрессии.</a:t>
            </a:r>
          </a:p>
          <a:p>
            <a:r>
              <a:rPr lang="ru-RU" sz="1400">
                <a:solidFill>
                  <a:srgbClr val="002060"/>
                </a:solidFill>
              </a:rPr>
              <a:t> Те люди, которые проводят много времени в онлайне, подвержены плохому настроению и чаще чувствуют себя несчастными.</a:t>
            </a:r>
          </a:p>
          <a:p>
            <a:r>
              <a:rPr lang="ru-RU" sz="1400">
                <a:solidFill>
                  <a:srgbClr val="002060"/>
                </a:solidFill>
              </a:rPr>
              <a:t> Исследование показало, что интернет-зависимостью страдает около 10% пользователей во всем мире. Некоторые из них самостоятельно признают свою болезнь и сообщают, что они много времени проводят в чатах и социальных сетях.</a:t>
            </a:r>
          </a:p>
          <a:p>
            <a:r>
              <a:rPr lang="ru-RU" sz="1400">
                <a:solidFill>
                  <a:srgbClr val="002060"/>
                </a:solidFill>
              </a:rPr>
              <a:t> Главная проблема многих пользователей – слишком много времени, проводимого в онлайне. Многие люди не могут контролировать, сколько времени они просидели в интернете. Это им мешает вести полноценную жизнь.</a:t>
            </a:r>
          </a:p>
          <a:p>
            <a:r>
              <a:rPr lang="ru-RU" sz="1400">
                <a:solidFill>
                  <a:srgbClr val="002060"/>
                </a:solidFill>
              </a:rPr>
              <a:t> Также можно отметить, что люди, страдающие интернет-зависимостью также страдают и депрессией средней либо сильной степени. Однако исследователи отмечают, что интернет-зависимость сложно поддается диагностике.</a:t>
            </a:r>
          </a:p>
        </p:txBody>
      </p:sp>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3"/>
          <p:cNvSpPr>
            <a:spLocks noChangeArrowheads="1"/>
          </p:cNvSpPr>
          <p:nvPr/>
        </p:nvSpPr>
        <p:spPr bwMode="auto">
          <a:xfrm>
            <a:off x="4357688" y="357188"/>
            <a:ext cx="4572000"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600">
                <a:solidFill>
                  <a:srgbClr val="002060"/>
                </a:solidFill>
              </a:rPr>
              <a:t>Основные 6 типов интернет-зависимости таковы:</a:t>
            </a:r>
          </a:p>
          <a:p>
            <a:r>
              <a:rPr lang="ru-RU" sz="1600">
                <a:solidFill>
                  <a:srgbClr val="002060"/>
                </a:solidFill>
              </a:rPr>
              <a:t> 1. Навязчивый веб-серфинг - бесконечные путешествия по Всемирной паутине, поиск информации.</a:t>
            </a:r>
          </a:p>
          <a:p>
            <a:r>
              <a:rPr lang="ru-RU" sz="1600">
                <a:solidFill>
                  <a:srgbClr val="002060"/>
                </a:solidFill>
              </a:rPr>
              <a:t> 2. Пристрастие к виртуальному общению и виртуальным знакомствам - большие объёмы переписки, постоянное участие в чатах, веб-форумах, избыточность знакомых и друзей в Сети.</a:t>
            </a:r>
          </a:p>
          <a:p>
            <a:r>
              <a:rPr lang="ru-RU" sz="1600">
                <a:solidFill>
                  <a:srgbClr val="002060"/>
                </a:solidFill>
              </a:rPr>
              <a:t> 3. Игровая зависимость - навязчивое увлечение компьютерными играми по сети.</a:t>
            </a:r>
          </a:p>
          <a:p>
            <a:r>
              <a:rPr lang="ru-RU" sz="1600">
                <a:solidFill>
                  <a:srgbClr val="002060"/>
                </a:solidFill>
              </a:rPr>
              <a:t> 4. Навязчивая финансовая потребность - игра по сети в азартные игры, ненужные покупки в интернет-магазинах или постоянные участия в интернет-аукционах.</a:t>
            </a:r>
          </a:p>
          <a:p>
            <a:r>
              <a:rPr lang="ru-RU" sz="1600">
                <a:solidFill>
                  <a:srgbClr val="002060"/>
                </a:solidFill>
              </a:rPr>
              <a:t> 5. Пристрастие к просмотру фильмов через интернет, когда больной может провести перед экраном весь день не отрываясь из-за того, что в сети можно посмотреть практически любой фильм или передачу.</a:t>
            </a:r>
          </a:p>
          <a:p>
            <a:r>
              <a:rPr lang="ru-RU" sz="1600">
                <a:solidFill>
                  <a:srgbClr val="002060"/>
                </a:solidFill>
              </a:rPr>
              <a:t> 6. Киберсексуальная зависимость - навязчивое влечение к посещению порносайтов и занятию киберсексом.</a:t>
            </a:r>
          </a:p>
        </p:txBody>
      </p:sp>
      <p:pic>
        <p:nvPicPr>
          <p:cNvPr id="3481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357188"/>
            <a:ext cx="378618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Rot="1" noChangeArrowheads="1"/>
          </p:cNvSpPr>
          <p:nvPr>
            <p:ph type="body" idx="1"/>
          </p:nvPr>
        </p:nvSpPr>
        <p:spPr/>
        <p:txBody>
          <a:bodyPr/>
          <a:lstStyle/>
          <a:p>
            <a:pPr eaLnBrk="1" hangingPunct="1">
              <a:buFont typeface="Wingdings" pitchFamily="2" charset="2"/>
              <a:buNone/>
            </a:pPr>
            <a:r>
              <a:rPr lang="ru-RU" sz="8000" smtClean="0"/>
              <a:t>Какие бывают привычки?</a:t>
            </a:r>
          </a:p>
          <a:p>
            <a:pPr eaLnBrk="1" hangingPunct="1">
              <a:buFont typeface="Wingdings" pitchFamily="2" charset="2"/>
              <a:buNone/>
            </a:pPr>
            <a:endParaRPr lang="ru-RU" smtClean="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654050"/>
          </a:xfrm>
        </p:spPr>
        <p:txBody>
          <a:bodyPr>
            <a:normAutofit fontScale="90000"/>
          </a:bodyPr>
          <a:lstStyle/>
          <a:p>
            <a:pPr>
              <a:defRPr/>
            </a:pPr>
            <a:r>
              <a:rPr lang="ru-RU" sz="4800" dirty="0" smtClean="0">
                <a:solidFill>
                  <a:srgbClr val="002060"/>
                </a:solidFill>
                <a:latin typeface="Times New Roman" pitchFamily="18" charset="0"/>
                <a:cs typeface="Times New Roman" pitchFamily="18" charset="0"/>
              </a:rPr>
              <a:t>9.Техномания</a:t>
            </a:r>
            <a:endParaRPr lang="ru-RU" sz="4800" dirty="0">
              <a:solidFill>
                <a:srgbClr val="002060"/>
              </a:solidFill>
              <a:latin typeface="Times New Roman" pitchFamily="18" charset="0"/>
              <a:cs typeface="Times New Roman" pitchFamily="18" charset="0"/>
            </a:endParaRP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5" y="1071563"/>
            <a:ext cx="3786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Прямоугольник 5"/>
          <p:cNvSpPr>
            <a:spLocks noChangeArrowheads="1"/>
          </p:cNvSpPr>
          <p:nvPr/>
        </p:nvSpPr>
        <p:spPr bwMode="auto">
          <a:xfrm>
            <a:off x="4357688" y="1071563"/>
            <a:ext cx="45720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solidFill>
                  <a:srgbClr val="002060"/>
                </a:solidFill>
              </a:rPr>
              <a:t>Техномания.  Желание постоянно обновлять уже имеющиеся телефоны, компьютеры, телевизоры и бытовую технику, покупать все более новые и усовершенствованные модели. </a:t>
            </a:r>
          </a:p>
          <a:p>
            <a:r>
              <a:rPr lang="ru-RU">
                <a:solidFill>
                  <a:srgbClr val="002060"/>
                </a:solidFill>
              </a:rPr>
              <a:t> Постоянная потребность в приобретении новых моделей телефонов не редкость. Как правило это оправдывается несколькими новыми функциями, обновленным дизайном меню и т.п. То же самое и по отношению к другой технике. Эта зависимость тоже стала заболеванием, которая ведет к депрессиям, нервным расстройствам в случае, если нет финансовой или какой-либо другой возможности приобрести желаемую вещь.</a:t>
            </a:r>
          </a:p>
        </p:txBody>
      </p:sp>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428625" y="571500"/>
            <a:ext cx="8229600" cy="654050"/>
          </a:xfrm>
        </p:spPr>
        <p:txBody>
          <a:bodyPr/>
          <a:lstStyle/>
          <a:p>
            <a:r>
              <a:rPr lang="ru-RU" sz="4000" smtClean="0">
                <a:solidFill>
                  <a:srgbClr val="002060"/>
                </a:solidFill>
                <a:latin typeface="Times New Roman" pitchFamily="18" charset="0"/>
                <a:cs typeface="Times New Roman" pitchFamily="18" charset="0"/>
              </a:rPr>
              <a:t>10.Сквернословие, употребление в речи слов-паразитов </a:t>
            </a:r>
          </a:p>
        </p:txBody>
      </p:sp>
      <p:pic>
        <p:nvPicPr>
          <p:cNvPr id="3891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88" y="1928813"/>
            <a:ext cx="37147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Прямоугольник 6"/>
          <p:cNvSpPr>
            <a:spLocks noChangeArrowheads="1"/>
          </p:cNvSpPr>
          <p:nvPr/>
        </p:nvSpPr>
        <p:spPr bwMode="auto">
          <a:xfrm>
            <a:off x="4357688" y="1714500"/>
            <a:ext cx="4572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400">
                <a:solidFill>
                  <a:srgbClr val="002060"/>
                </a:solidFill>
              </a:rPr>
              <a:t>Сквернословие - это речь, наполненная неприличными выражениями, непристойными словами, бранью. У этого явления много определений: нецензурная брань, непечатные выражения, матерщина, нецензурная лексика, лексика «телесного низа» и т.д. Но издревле матерщина в русском народе именуется сквернословием, от слова «скверна».</a:t>
            </a:r>
          </a:p>
        </p:txBody>
      </p:sp>
    </p:spTree>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Прямоугольник 3"/>
          <p:cNvSpPr>
            <a:spLocks noChangeArrowheads="1"/>
          </p:cNvSpPr>
          <p:nvPr/>
        </p:nvSpPr>
        <p:spPr bwMode="auto">
          <a:xfrm>
            <a:off x="3071813" y="500063"/>
            <a:ext cx="578643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000">
                <a:solidFill>
                  <a:srgbClr val="002060"/>
                </a:solidFill>
              </a:rPr>
              <a:t>В подростковом возрасте проблема нецензурной лексики становится особенно остротой. Ведь в глазах подростка сквернословие - это проявление независимости, способности не подчиниться запретам, то есть символ взрослости. Кроме того, знак языковой принадлежности к группе сверстников, речевой моды.</a:t>
            </a:r>
          </a:p>
          <a:p>
            <a:r>
              <a:rPr lang="ru-RU" sz="2000">
                <a:solidFill>
                  <a:srgbClr val="002060"/>
                </a:solidFill>
              </a:rPr>
              <a:t>…сквернословие, как и хамство, - оружие неуверенных в себе. Грубость позволяет им скрыть собственную уязвимость и защищает их, ведь обнаружить слабость и неуверенность в этом возрасте равносильно для подростка полному поражению. Кроме того, старшеклассники стараются бранными словами задеть родителей, шокировать, вывести их из себя, чтобы измерить свою власть над ними и подтвердить собственную эмоциональную независимость от них.</a:t>
            </a:r>
          </a:p>
        </p:txBody>
      </p:sp>
      <p:pic>
        <p:nvPicPr>
          <p:cNvPr id="5" name="Picture 7" descr="Skvernoslovie-001_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50" y="500063"/>
            <a:ext cx="25209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85750" y="357188"/>
            <a:ext cx="8643938"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ru-RU" sz="3600" b="1">
                <a:solidFill>
                  <a:srgbClr val="002060"/>
                </a:solidFill>
                <a:ea typeface="Times New Roman" pitchFamily="18" charset="0"/>
                <a:cs typeface="Arial" charset="0"/>
              </a:rPr>
              <a:t>Какой можно сделать вывод?</a:t>
            </a:r>
          </a:p>
          <a:p>
            <a:pPr eaLnBrk="0" hangingPunct="0"/>
            <a:r>
              <a:rPr lang="ru-RU" sz="3200">
                <a:solidFill>
                  <a:srgbClr val="002060"/>
                </a:solidFill>
                <a:ea typeface="Times New Roman" pitchFamily="18" charset="0"/>
                <a:cs typeface="Arial" charset="0"/>
              </a:rPr>
              <a:t>Мы советуем: </a:t>
            </a:r>
          </a:p>
          <a:p>
            <a:pPr eaLnBrk="0" hangingPunct="0"/>
            <a:r>
              <a:rPr lang="ru-RU" sz="3200">
                <a:solidFill>
                  <a:srgbClr val="002060"/>
                </a:solidFill>
                <a:ea typeface="Times New Roman" pitchFamily="18" charset="0"/>
                <a:cs typeface="Arial" charset="0"/>
              </a:rPr>
              <a:t>Вредные привычки, которые прилипают, притягивают,</a:t>
            </a:r>
          </a:p>
          <a:p>
            <a:pPr eaLnBrk="0" hangingPunct="0"/>
            <a:r>
              <a:rPr lang="ru-RU" sz="3200">
                <a:solidFill>
                  <a:srgbClr val="002060"/>
                </a:solidFill>
                <a:ea typeface="Times New Roman" pitchFamily="18" charset="0"/>
                <a:cs typeface="Arial" charset="0"/>
              </a:rPr>
              <a:t>пристают к молодым людям, становятся впоследствии причиной </a:t>
            </a:r>
          </a:p>
          <a:p>
            <a:pPr eaLnBrk="0" hangingPunct="0"/>
            <a:r>
              <a:rPr lang="ru-RU" sz="3200">
                <a:solidFill>
                  <a:srgbClr val="002060"/>
                </a:solidFill>
                <a:ea typeface="Times New Roman" pitchFamily="18" charset="0"/>
                <a:cs typeface="Arial" charset="0"/>
              </a:rPr>
              <a:t>многих недоразумений, недугов, неприятностей. </a:t>
            </a:r>
          </a:p>
          <a:p>
            <a:pPr eaLnBrk="0" hangingPunct="0"/>
            <a:r>
              <a:rPr lang="ru-RU" sz="3200">
                <a:solidFill>
                  <a:srgbClr val="002060"/>
                </a:solidFill>
                <a:ea typeface="Times New Roman" pitchFamily="18" charset="0"/>
                <a:cs typeface="Arial" charset="0"/>
              </a:rPr>
              <a:t>Полюбите себя : свой Мозг, свою Печень, свое Сердце – они живые, </a:t>
            </a:r>
          </a:p>
          <a:p>
            <a:pPr eaLnBrk="0" hangingPunct="0"/>
            <a:r>
              <a:rPr lang="ru-RU" sz="3200">
                <a:solidFill>
                  <a:srgbClr val="002060"/>
                </a:solidFill>
                <a:ea typeface="Times New Roman" pitchFamily="18" charset="0"/>
                <a:cs typeface="Arial" charset="0"/>
              </a:rPr>
              <a:t>они страдают, болеют, задыхаются!!!</a:t>
            </a:r>
          </a:p>
          <a:p>
            <a:pPr eaLnBrk="0" hangingPunct="0"/>
            <a:r>
              <a:rPr lang="ru-RU" sz="3200">
                <a:solidFill>
                  <a:srgbClr val="002060"/>
                </a:solidFill>
                <a:ea typeface="Times New Roman" pitchFamily="18" charset="0"/>
                <a:cs typeface="Arial" charset="0"/>
              </a:rPr>
              <a:t>Давайте не будем рабами вредных привычек!</a:t>
            </a:r>
            <a:r>
              <a:rPr lang="ru-RU" sz="3200">
                <a:solidFill>
                  <a:srgbClr val="002060"/>
                </a:solidFill>
                <a:cs typeface="Arial" charset="0"/>
              </a:rPr>
              <a:t> </a:t>
            </a:r>
          </a:p>
        </p:txBody>
      </p:sp>
    </p:spTree>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r>
              <a:rPr lang="ru-RU" sz="4000" i="1" smtClean="0">
                <a:solidFill>
                  <a:schemeClr val="hlink"/>
                </a:solidFill>
              </a:rPr>
              <a:t>Вредным привычкам</a:t>
            </a:r>
            <a:r>
              <a:rPr lang="ru-RU" sz="4000" i="1" smtClean="0">
                <a:solidFill>
                  <a:schemeClr val="tx1"/>
                </a:solidFill>
              </a:rPr>
              <a:t>  – </a:t>
            </a:r>
            <a:r>
              <a:rPr lang="ru-RU" sz="4000" i="1" smtClean="0">
                <a:solidFill>
                  <a:srgbClr val="FF0066"/>
                </a:solidFill>
              </a:rPr>
              <a:t>НЕТ!</a:t>
            </a:r>
            <a:r>
              <a:rPr lang="ru-RU" sz="4000" smtClean="0">
                <a:solidFill>
                  <a:schemeClr val="tx1"/>
                </a:solidFill>
              </a:rPr>
              <a:t/>
            </a:r>
            <a:br>
              <a:rPr lang="ru-RU" sz="4000" smtClean="0">
                <a:solidFill>
                  <a:schemeClr val="tx1"/>
                </a:solidFill>
              </a:rPr>
            </a:br>
            <a:endParaRPr lang="ru-RU" sz="4000" smtClean="0">
              <a:solidFill>
                <a:schemeClr val="tx1"/>
              </a:solidFill>
            </a:endParaRPr>
          </a:p>
        </p:txBody>
      </p:sp>
      <p:sp>
        <p:nvSpPr>
          <p:cNvPr id="44035" name="Rectangle 4"/>
          <p:cNvSpPr>
            <a:spLocks noChangeArrowheads="1"/>
          </p:cNvSpPr>
          <p:nvPr/>
        </p:nvSpPr>
        <p:spPr bwMode="auto">
          <a:xfrm>
            <a:off x="1116013" y="1590675"/>
            <a:ext cx="6840537"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342900" algn="ctr" eaLnBrk="0" hangingPunct="0"/>
            <a:endParaRPr lang="ru-RU" sz="2400">
              <a:latin typeface="Arial Black" pitchFamily="34" charset="0"/>
            </a:endParaRPr>
          </a:p>
          <a:p>
            <a:pPr indent="342900" algn="ctr" eaLnBrk="0" hangingPunct="0"/>
            <a:endParaRPr lang="ru-RU" sz="2400">
              <a:latin typeface="Arial Black" pitchFamily="34" charset="0"/>
            </a:endParaRPr>
          </a:p>
          <a:p>
            <a:pPr indent="342900" algn="ctr" eaLnBrk="0" hangingPunct="0"/>
            <a:endParaRPr lang="ru-RU" sz="2400">
              <a:latin typeface="Arial Black" pitchFamily="34" charset="0"/>
            </a:endParaRPr>
          </a:p>
          <a:p>
            <a:pPr indent="342900" algn="r" eaLnBrk="0" hangingPunct="0"/>
            <a:r>
              <a:rPr lang="ru-RU" sz="2400">
                <a:latin typeface="Arial Black" pitchFamily="34" charset="0"/>
              </a:rPr>
              <a:t>Вредным привычкам  – нет! </a:t>
            </a:r>
          </a:p>
          <a:p>
            <a:pPr indent="342900" algn="r" eaLnBrk="0" hangingPunct="0"/>
            <a:r>
              <a:rPr lang="ru-RU" sz="2400">
                <a:latin typeface="Arial Black" pitchFamily="34" charset="0"/>
              </a:rPr>
              <a:t>Скажи всем друзьям.</a:t>
            </a:r>
          </a:p>
          <a:p>
            <a:pPr indent="342900" algn="r" eaLnBrk="0" hangingPunct="0"/>
            <a:r>
              <a:rPr lang="ru-RU" sz="2400">
                <a:latin typeface="Arial Black" pitchFamily="34" charset="0"/>
              </a:rPr>
              <a:t>Вредным привычкам  – нет! </a:t>
            </a:r>
          </a:p>
          <a:p>
            <a:pPr indent="342900" algn="r" eaLnBrk="0" hangingPunct="0"/>
            <a:r>
              <a:rPr lang="ru-RU" sz="2400">
                <a:latin typeface="Arial Black" pitchFamily="34" charset="0"/>
              </a:rPr>
              <a:t>Скажи себе сам.</a:t>
            </a:r>
          </a:p>
          <a:p>
            <a:pPr indent="342900" algn="r" eaLnBrk="0" hangingPunct="0"/>
            <a:r>
              <a:rPr lang="ru-RU" sz="2400">
                <a:latin typeface="Arial Black" pitchFamily="34" charset="0"/>
              </a:rPr>
              <a:t>Вредные привычки  – плохо! </a:t>
            </a:r>
          </a:p>
          <a:p>
            <a:pPr indent="342900" algn="r" eaLnBrk="0" hangingPunct="0"/>
            <a:r>
              <a:rPr lang="ru-RU" sz="2400">
                <a:latin typeface="Arial Black" pitchFamily="34" charset="0"/>
              </a:rPr>
              <a:t>Знай всегда.</a:t>
            </a:r>
          </a:p>
          <a:p>
            <a:pPr indent="342900" algn="r" eaLnBrk="0" hangingPunct="0"/>
            <a:r>
              <a:rPr lang="ru-RU" sz="2400">
                <a:latin typeface="Arial Black" pitchFamily="34" charset="0"/>
              </a:rPr>
              <a:t>Вредные привычки  – смерть! </a:t>
            </a:r>
          </a:p>
          <a:p>
            <a:pPr indent="342900" algn="r" eaLnBrk="0" hangingPunct="0"/>
            <a:r>
              <a:rPr lang="ru-RU" sz="2400">
                <a:latin typeface="Arial Black" pitchFamily="34" charset="0"/>
              </a:rPr>
              <a:t>Убьёшь себя.</a:t>
            </a:r>
          </a:p>
        </p:txBody>
      </p:sp>
      <p:pic>
        <p:nvPicPr>
          <p:cNvPr id="44036" name="Picture 5" descr="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9738" y="3276600"/>
            <a:ext cx="21097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7"/>
          <p:cNvSpPr>
            <a:spLocks noGrp="1" noChangeArrowheads="1"/>
          </p:cNvSpPr>
          <p:nvPr>
            <p:ph type="body" idx="1"/>
          </p:nvPr>
        </p:nvSpPr>
        <p:spPr>
          <a:xfrm>
            <a:off x="1370013" y="1676400"/>
            <a:ext cx="7313612" cy="4265613"/>
          </a:xfrm>
        </p:spPr>
        <p:txBody>
          <a:bodyPr/>
          <a:lstStyle/>
          <a:p>
            <a:pPr eaLnBrk="1" hangingPunct="1">
              <a:lnSpc>
                <a:spcPct val="80000"/>
              </a:lnSpc>
            </a:pPr>
            <a:r>
              <a:rPr lang="ru-RU" sz="1800" i="1" smtClean="0">
                <a:solidFill>
                  <a:srgbClr val="5F5F5F"/>
                </a:solidFill>
                <a:latin typeface="Georgia" pitchFamily="18" charset="0"/>
              </a:rPr>
              <a:t>Человек может придумать себе тысячи оправданий, а вот взять и избавиться от вредной привычки в реальности, а не на словах, оказывается трудным делом. Говорят вредные привычки появляются от нервозности, нам хочется чем-то себя успокоить, расслабиться и немного забыть о проблемах и неудачах.</a:t>
            </a:r>
          </a:p>
          <a:p>
            <a:pPr eaLnBrk="1" hangingPunct="1">
              <a:lnSpc>
                <a:spcPct val="80000"/>
              </a:lnSpc>
            </a:pPr>
            <a:r>
              <a:rPr lang="ru-RU" sz="1800" i="1" smtClean="0">
                <a:solidFill>
                  <a:srgbClr val="5F5F5F"/>
                </a:solidFill>
                <a:latin typeface="Georgia" pitchFamily="18" charset="0"/>
              </a:rPr>
              <a:t>Почему мы так боимся признаться себе в собственной слабости, мы придумываем оправдания, но не пытаемся приложить хоть капельку усилий, чтобы избавиться от вредных привычек.</a:t>
            </a:r>
          </a:p>
          <a:p>
            <a:pPr eaLnBrk="1" hangingPunct="1">
              <a:lnSpc>
                <a:spcPct val="80000"/>
              </a:lnSpc>
            </a:pPr>
            <a:r>
              <a:rPr lang="ru-RU" sz="1800" i="1" smtClean="0">
                <a:solidFill>
                  <a:srgbClr val="5F5F5F"/>
                </a:solidFill>
                <a:latin typeface="Georgia" pitchFamily="18" charset="0"/>
              </a:rPr>
              <a:t>Хочется надеяться, что каждый человек будет думать над своими действиями и понимать, что вся жизнь состоит из мелочей и даже маленький пустячок может вырасти в большую проблему. Избавиться от вредной привычки не так уж и трудно, главное захотеть…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895">
                                            <p:txEl>
                                              <p:pRg st="0" end="0"/>
                                            </p:txEl>
                                          </p:spTgt>
                                        </p:tgtEl>
                                        <p:attrNameLst>
                                          <p:attrName>style.visibility</p:attrName>
                                        </p:attrNameLst>
                                      </p:cBhvr>
                                      <p:to>
                                        <p:strVal val="visible"/>
                                      </p:to>
                                    </p:set>
                                    <p:animEffect transition="in" filter="fade">
                                      <p:cBhvr>
                                        <p:cTn id="7" dur="1000"/>
                                        <p:tgtEl>
                                          <p:spTgt spid="37895">
                                            <p:txEl>
                                              <p:pRg st="0" end="0"/>
                                            </p:txEl>
                                          </p:spTgt>
                                        </p:tgtEl>
                                      </p:cBhvr>
                                    </p:animEffect>
                                    <p:anim calcmode="lin" valueType="num">
                                      <p:cBhvr>
                                        <p:cTn id="8" dur="1000" fill="hold"/>
                                        <p:tgtEl>
                                          <p:spTgt spid="378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895">
                                            <p:txEl>
                                              <p:pRg st="1" end="1"/>
                                            </p:txEl>
                                          </p:spTgt>
                                        </p:tgtEl>
                                        <p:attrNameLst>
                                          <p:attrName>style.visibility</p:attrName>
                                        </p:attrNameLst>
                                      </p:cBhvr>
                                      <p:to>
                                        <p:strVal val="visible"/>
                                      </p:to>
                                    </p:set>
                                    <p:animEffect transition="in" filter="fade">
                                      <p:cBhvr>
                                        <p:cTn id="14" dur="1000"/>
                                        <p:tgtEl>
                                          <p:spTgt spid="37895">
                                            <p:txEl>
                                              <p:pRg st="1" end="1"/>
                                            </p:txEl>
                                          </p:spTgt>
                                        </p:tgtEl>
                                      </p:cBhvr>
                                    </p:animEffect>
                                    <p:anim calcmode="lin" valueType="num">
                                      <p:cBhvr>
                                        <p:cTn id="15" dur="1000" fill="hold"/>
                                        <p:tgtEl>
                                          <p:spTgt spid="378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895">
                                            <p:txEl>
                                              <p:pRg st="2" end="2"/>
                                            </p:txEl>
                                          </p:spTgt>
                                        </p:tgtEl>
                                        <p:attrNameLst>
                                          <p:attrName>style.visibility</p:attrName>
                                        </p:attrNameLst>
                                      </p:cBhvr>
                                      <p:to>
                                        <p:strVal val="visible"/>
                                      </p:to>
                                    </p:set>
                                    <p:animEffect transition="in" filter="fade">
                                      <p:cBhvr>
                                        <p:cTn id="21" dur="1000"/>
                                        <p:tgtEl>
                                          <p:spTgt spid="37895">
                                            <p:txEl>
                                              <p:pRg st="2" end="2"/>
                                            </p:txEl>
                                          </p:spTgt>
                                        </p:tgtEl>
                                      </p:cBhvr>
                                    </p:animEffect>
                                    <p:anim calcmode="lin" valueType="num">
                                      <p:cBhvr>
                                        <p:cTn id="22" dur="1000" fill="hold"/>
                                        <p:tgtEl>
                                          <p:spTgt spid="378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827088" y="188913"/>
            <a:ext cx="7416800" cy="1484312"/>
          </a:xfrm>
          <a:solidFill>
            <a:schemeClr val="tx2"/>
          </a:solidFill>
          <a:ln w="38100">
            <a:solidFill>
              <a:schemeClr val="tx1"/>
            </a:solidFill>
          </a:ln>
        </p:spPr>
        <p:txBody>
          <a:bodyPr/>
          <a:lstStyle/>
          <a:p>
            <a:pPr eaLnBrk="1" hangingPunct="1">
              <a:defRPr/>
            </a:pPr>
            <a:r>
              <a:rPr lang="ru-RU" sz="3200" dirty="0" smtClean="0">
                <a:solidFill>
                  <a:srgbClr val="FF6600"/>
                </a:solidFill>
                <a:latin typeface="Comic Sans MS" pitchFamily="66" charset="0"/>
              </a:rPr>
              <a:t/>
            </a:r>
            <a:br>
              <a:rPr lang="ru-RU" sz="3200" dirty="0" smtClean="0">
                <a:solidFill>
                  <a:srgbClr val="FF6600"/>
                </a:solidFill>
                <a:latin typeface="Comic Sans MS" pitchFamily="66" charset="0"/>
              </a:rPr>
            </a:br>
            <a:r>
              <a:rPr lang="ru-RU" sz="2800" dirty="0" smtClean="0">
                <a:solidFill>
                  <a:srgbClr val="FF6600"/>
                </a:solidFill>
                <a:latin typeface="Comic Sans MS" pitchFamily="66" charset="0"/>
              </a:rPr>
              <a:t>Чтобы не стать рабом вредных привычек, нужно выполнять три правила:</a:t>
            </a:r>
            <a:r>
              <a:rPr lang="ru-RU" sz="2800" dirty="0" smtClean="0">
                <a:solidFill>
                  <a:srgbClr val="FF6600"/>
                </a:solidFill>
              </a:rPr>
              <a:t/>
            </a:r>
            <a:br>
              <a:rPr lang="ru-RU" sz="2800" dirty="0" smtClean="0">
                <a:solidFill>
                  <a:srgbClr val="FF6600"/>
                </a:solidFill>
              </a:rPr>
            </a:br>
            <a:endParaRPr lang="ru-RU" sz="2800" dirty="0" smtClean="0">
              <a:solidFill>
                <a:srgbClr val="FF6600"/>
              </a:solidFill>
            </a:endParaRPr>
          </a:p>
        </p:txBody>
      </p:sp>
      <p:sp>
        <p:nvSpPr>
          <p:cNvPr id="88067" name="Rectangle 3"/>
          <p:cNvSpPr>
            <a:spLocks noGrp="1" noChangeArrowheads="1"/>
          </p:cNvSpPr>
          <p:nvPr>
            <p:ph type="body" idx="1"/>
          </p:nvPr>
        </p:nvSpPr>
        <p:spPr>
          <a:xfrm>
            <a:off x="457200" y="1600200"/>
            <a:ext cx="8229600" cy="4997450"/>
          </a:xfrm>
          <a:ln w="57150">
            <a:solidFill>
              <a:schemeClr val="tx1"/>
            </a:solidFill>
          </a:ln>
        </p:spPr>
        <p:txBody>
          <a:bodyPr/>
          <a:lstStyle/>
          <a:p>
            <a:pPr eaLnBrk="1" hangingPunct="1">
              <a:lnSpc>
                <a:spcPct val="90000"/>
              </a:lnSpc>
              <a:defRPr/>
            </a:pPr>
            <a:r>
              <a:rPr lang="ru-RU" sz="2400" b="1" dirty="0" smtClean="0"/>
              <a:t>Не скучать, найти себе занятие по душе;</a:t>
            </a:r>
          </a:p>
          <a:p>
            <a:pPr eaLnBrk="1" hangingPunct="1">
              <a:lnSpc>
                <a:spcPct val="90000"/>
              </a:lnSpc>
              <a:defRPr/>
            </a:pPr>
            <a:r>
              <a:rPr lang="ru-RU" sz="2400" b="1" dirty="0" smtClean="0"/>
              <a:t>Узнавать мир и интересных людей;</a:t>
            </a:r>
          </a:p>
          <a:p>
            <a:pPr eaLnBrk="1" hangingPunct="1">
              <a:lnSpc>
                <a:spcPct val="90000"/>
              </a:lnSpc>
              <a:defRPr/>
            </a:pPr>
            <a:r>
              <a:rPr lang="ru-RU" sz="2400" b="1" dirty="0" smtClean="0"/>
              <a:t>Ни в коем случае не пробовать спиртное и наркотики.</a:t>
            </a:r>
          </a:p>
          <a:p>
            <a:pPr eaLnBrk="1" hangingPunct="1">
              <a:lnSpc>
                <a:spcPct val="90000"/>
              </a:lnSpc>
              <a:defRPr/>
            </a:pPr>
            <a:r>
              <a:rPr lang="ru-RU" sz="2400" b="1" dirty="0" smtClean="0"/>
              <a:t>Ну, а если вы все же попали в плен какой-то вредной привычке, старайтесь избавиться от нее изо всех сил. И если вам это удастся, вы - настоящий герой. Как сказал древний китайский мудрец </a:t>
            </a:r>
            <a:r>
              <a:rPr lang="ru-RU" sz="2400" b="1" dirty="0" err="1" smtClean="0"/>
              <a:t>Лао</a:t>
            </a:r>
            <a:r>
              <a:rPr lang="ru-RU" sz="2400" b="1" dirty="0" smtClean="0"/>
              <a:t>-То: «Тот, кто может победить другого, - силен, тот, кто побеждает самого себя, - воистину могуществен».</a:t>
            </a:r>
          </a:p>
        </p:txBody>
      </p:sp>
    </p:spTree>
    <p:extLst>
      <p:ext uri="{BB962C8B-B14F-4D97-AF65-F5344CB8AC3E}">
        <p14:creationId xmlns:p14="http://schemas.microsoft.com/office/powerpoint/2010/main" val="498305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 fill="hold"/>
                                        <p:tgtEl>
                                          <p:spTgt spid="88066"/>
                                        </p:tgtEl>
                                        <p:attrNameLst>
                                          <p:attrName>ppt_w</p:attrName>
                                        </p:attrNameLst>
                                      </p:cBhvr>
                                      <p:tavLst>
                                        <p:tav tm="0">
                                          <p:val>
                                            <p:fltVal val="0"/>
                                          </p:val>
                                        </p:tav>
                                        <p:tav tm="100000">
                                          <p:val>
                                            <p:strVal val="#ppt_w"/>
                                          </p:val>
                                        </p:tav>
                                      </p:tavLst>
                                    </p:anim>
                                    <p:anim calcmode="lin" valueType="num">
                                      <p:cBhvr>
                                        <p:cTn id="8" dur="500" fill="hold"/>
                                        <p:tgtEl>
                                          <p:spTgt spid="880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88067">
                                            <p:txEl>
                                              <p:pRg st="0" end="0"/>
                                            </p:txEl>
                                          </p:spTgt>
                                        </p:tgtEl>
                                        <p:attrNameLst>
                                          <p:attrName>style.visibility</p:attrName>
                                        </p:attrNameLst>
                                      </p:cBhvr>
                                      <p:to>
                                        <p:strVal val="visible"/>
                                      </p:to>
                                    </p:set>
                                    <p:animEffect transition="in" filter="wipe(down)">
                                      <p:cBhvr>
                                        <p:cTn id="13" dur="580">
                                          <p:stCondLst>
                                            <p:cond delay="0"/>
                                          </p:stCondLst>
                                        </p:cTn>
                                        <p:tgtEl>
                                          <p:spTgt spid="88067">
                                            <p:txEl>
                                              <p:pRg st="0" end="0"/>
                                            </p:txEl>
                                          </p:spTgt>
                                        </p:tgtEl>
                                      </p:cBhvr>
                                    </p:animEffect>
                                    <p:anim calcmode="lin" valueType="num">
                                      <p:cBhvr>
                                        <p:cTn id="14" dur="1822" tmFilter="0,0; 0.14,0.36; 0.43,0.73; 0.71,0.91; 1.0,1.0">
                                          <p:stCondLst>
                                            <p:cond delay="0"/>
                                          </p:stCondLst>
                                        </p:cTn>
                                        <p:tgtEl>
                                          <p:spTgt spid="88067">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8067">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8067">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8067">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8067">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88067">
                                            <p:txEl>
                                              <p:pRg st="0" end="0"/>
                                            </p:txEl>
                                          </p:spTgt>
                                        </p:tgtEl>
                                      </p:cBhvr>
                                      <p:to x="100000" y="60000"/>
                                    </p:animScale>
                                    <p:animScale>
                                      <p:cBhvr>
                                        <p:cTn id="20" dur="166" decel="50000">
                                          <p:stCondLst>
                                            <p:cond delay="676"/>
                                          </p:stCondLst>
                                        </p:cTn>
                                        <p:tgtEl>
                                          <p:spTgt spid="88067">
                                            <p:txEl>
                                              <p:pRg st="0" end="0"/>
                                            </p:txEl>
                                          </p:spTgt>
                                        </p:tgtEl>
                                      </p:cBhvr>
                                      <p:to x="100000" y="100000"/>
                                    </p:animScale>
                                    <p:animScale>
                                      <p:cBhvr>
                                        <p:cTn id="21" dur="26">
                                          <p:stCondLst>
                                            <p:cond delay="1312"/>
                                          </p:stCondLst>
                                        </p:cTn>
                                        <p:tgtEl>
                                          <p:spTgt spid="88067">
                                            <p:txEl>
                                              <p:pRg st="0" end="0"/>
                                            </p:txEl>
                                          </p:spTgt>
                                        </p:tgtEl>
                                      </p:cBhvr>
                                      <p:to x="100000" y="80000"/>
                                    </p:animScale>
                                    <p:animScale>
                                      <p:cBhvr>
                                        <p:cTn id="22" dur="166" decel="50000">
                                          <p:stCondLst>
                                            <p:cond delay="1338"/>
                                          </p:stCondLst>
                                        </p:cTn>
                                        <p:tgtEl>
                                          <p:spTgt spid="88067">
                                            <p:txEl>
                                              <p:pRg st="0" end="0"/>
                                            </p:txEl>
                                          </p:spTgt>
                                        </p:tgtEl>
                                      </p:cBhvr>
                                      <p:to x="100000" y="100000"/>
                                    </p:animScale>
                                    <p:animScale>
                                      <p:cBhvr>
                                        <p:cTn id="23" dur="26">
                                          <p:stCondLst>
                                            <p:cond delay="1642"/>
                                          </p:stCondLst>
                                        </p:cTn>
                                        <p:tgtEl>
                                          <p:spTgt spid="88067">
                                            <p:txEl>
                                              <p:pRg st="0" end="0"/>
                                            </p:txEl>
                                          </p:spTgt>
                                        </p:tgtEl>
                                      </p:cBhvr>
                                      <p:to x="100000" y="90000"/>
                                    </p:animScale>
                                    <p:animScale>
                                      <p:cBhvr>
                                        <p:cTn id="24" dur="166" decel="50000">
                                          <p:stCondLst>
                                            <p:cond delay="1668"/>
                                          </p:stCondLst>
                                        </p:cTn>
                                        <p:tgtEl>
                                          <p:spTgt spid="88067">
                                            <p:txEl>
                                              <p:pRg st="0" end="0"/>
                                            </p:txEl>
                                          </p:spTgt>
                                        </p:tgtEl>
                                      </p:cBhvr>
                                      <p:to x="100000" y="100000"/>
                                    </p:animScale>
                                    <p:animScale>
                                      <p:cBhvr>
                                        <p:cTn id="25" dur="26">
                                          <p:stCondLst>
                                            <p:cond delay="1808"/>
                                          </p:stCondLst>
                                        </p:cTn>
                                        <p:tgtEl>
                                          <p:spTgt spid="88067">
                                            <p:txEl>
                                              <p:pRg st="0" end="0"/>
                                            </p:txEl>
                                          </p:spTgt>
                                        </p:tgtEl>
                                      </p:cBhvr>
                                      <p:to x="100000" y="95000"/>
                                    </p:animScale>
                                    <p:animScale>
                                      <p:cBhvr>
                                        <p:cTn id="26" dur="166" decel="50000">
                                          <p:stCondLst>
                                            <p:cond delay="1834"/>
                                          </p:stCondLst>
                                        </p:cTn>
                                        <p:tgtEl>
                                          <p:spTgt spid="88067">
                                            <p:txEl>
                                              <p:pRg st="0" end="0"/>
                                            </p:txEl>
                                          </p:spTgt>
                                        </p:tgtEl>
                                      </p:cBhvr>
                                      <p:to x="100000" y="10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nodeType="clickEffect">
                                  <p:stCondLst>
                                    <p:cond delay="0"/>
                                  </p:stCondLst>
                                  <p:childTnLst>
                                    <p:set>
                                      <p:cBhvr>
                                        <p:cTn id="30" dur="1" fill="hold">
                                          <p:stCondLst>
                                            <p:cond delay="0"/>
                                          </p:stCondLst>
                                        </p:cTn>
                                        <p:tgtEl>
                                          <p:spTgt spid="88067">
                                            <p:txEl>
                                              <p:pRg st="1" end="1"/>
                                            </p:txEl>
                                          </p:spTgt>
                                        </p:tgtEl>
                                        <p:attrNameLst>
                                          <p:attrName>style.visibility</p:attrName>
                                        </p:attrNameLst>
                                      </p:cBhvr>
                                      <p:to>
                                        <p:strVal val="visible"/>
                                      </p:to>
                                    </p:set>
                                    <p:animEffect transition="in" filter="wipe(down)">
                                      <p:cBhvr>
                                        <p:cTn id="31" dur="580">
                                          <p:stCondLst>
                                            <p:cond delay="0"/>
                                          </p:stCondLst>
                                        </p:cTn>
                                        <p:tgtEl>
                                          <p:spTgt spid="88067">
                                            <p:txEl>
                                              <p:pRg st="1" end="1"/>
                                            </p:txEl>
                                          </p:spTgt>
                                        </p:tgtEl>
                                      </p:cBhvr>
                                    </p:animEffect>
                                    <p:anim calcmode="lin" valueType="num">
                                      <p:cBhvr>
                                        <p:cTn id="32" dur="1822" tmFilter="0,0; 0.14,0.36; 0.43,0.73; 0.71,0.91; 1.0,1.0">
                                          <p:stCondLst>
                                            <p:cond delay="0"/>
                                          </p:stCondLst>
                                        </p:cTn>
                                        <p:tgtEl>
                                          <p:spTgt spid="88067">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8067">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8067">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8067">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8067">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88067">
                                            <p:txEl>
                                              <p:pRg st="1" end="1"/>
                                            </p:txEl>
                                          </p:spTgt>
                                        </p:tgtEl>
                                      </p:cBhvr>
                                      <p:to x="100000" y="60000"/>
                                    </p:animScale>
                                    <p:animScale>
                                      <p:cBhvr>
                                        <p:cTn id="38" dur="166" decel="50000">
                                          <p:stCondLst>
                                            <p:cond delay="676"/>
                                          </p:stCondLst>
                                        </p:cTn>
                                        <p:tgtEl>
                                          <p:spTgt spid="88067">
                                            <p:txEl>
                                              <p:pRg st="1" end="1"/>
                                            </p:txEl>
                                          </p:spTgt>
                                        </p:tgtEl>
                                      </p:cBhvr>
                                      <p:to x="100000" y="100000"/>
                                    </p:animScale>
                                    <p:animScale>
                                      <p:cBhvr>
                                        <p:cTn id="39" dur="26">
                                          <p:stCondLst>
                                            <p:cond delay="1312"/>
                                          </p:stCondLst>
                                        </p:cTn>
                                        <p:tgtEl>
                                          <p:spTgt spid="88067">
                                            <p:txEl>
                                              <p:pRg st="1" end="1"/>
                                            </p:txEl>
                                          </p:spTgt>
                                        </p:tgtEl>
                                      </p:cBhvr>
                                      <p:to x="100000" y="80000"/>
                                    </p:animScale>
                                    <p:animScale>
                                      <p:cBhvr>
                                        <p:cTn id="40" dur="166" decel="50000">
                                          <p:stCondLst>
                                            <p:cond delay="1338"/>
                                          </p:stCondLst>
                                        </p:cTn>
                                        <p:tgtEl>
                                          <p:spTgt spid="88067">
                                            <p:txEl>
                                              <p:pRg st="1" end="1"/>
                                            </p:txEl>
                                          </p:spTgt>
                                        </p:tgtEl>
                                      </p:cBhvr>
                                      <p:to x="100000" y="100000"/>
                                    </p:animScale>
                                    <p:animScale>
                                      <p:cBhvr>
                                        <p:cTn id="41" dur="26">
                                          <p:stCondLst>
                                            <p:cond delay="1642"/>
                                          </p:stCondLst>
                                        </p:cTn>
                                        <p:tgtEl>
                                          <p:spTgt spid="88067">
                                            <p:txEl>
                                              <p:pRg st="1" end="1"/>
                                            </p:txEl>
                                          </p:spTgt>
                                        </p:tgtEl>
                                      </p:cBhvr>
                                      <p:to x="100000" y="90000"/>
                                    </p:animScale>
                                    <p:animScale>
                                      <p:cBhvr>
                                        <p:cTn id="42" dur="166" decel="50000">
                                          <p:stCondLst>
                                            <p:cond delay="1668"/>
                                          </p:stCondLst>
                                        </p:cTn>
                                        <p:tgtEl>
                                          <p:spTgt spid="88067">
                                            <p:txEl>
                                              <p:pRg st="1" end="1"/>
                                            </p:txEl>
                                          </p:spTgt>
                                        </p:tgtEl>
                                      </p:cBhvr>
                                      <p:to x="100000" y="100000"/>
                                    </p:animScale>
                                    <p:animScale>
                                      <p:cBhvr>
                                        <p:cTn id="43" dur="26">
                                          <p:stCondLst>
                                            <p:cond delay="1808"/>
                                          </p:stCondLst>
                                        </p:cTn>
                                        <p:tgtEl>
                                          <p:spTgt spid="88067">
                                            <p:txEl>
                                              <p:pRg st="1" end="1"/>
                                            </p:txEl>
                                          </p:spTgt>
                                        </p:tgtEl>
                                      </p:cBhvr>
                                      <p:to x="100000" y="95000"/>
                                    </p:animScale>
                                    <p:animScale>
                                      <p:cBhvr>
                                        <p:cTn id="44" dur="166" decel="50000">
                                          <p:stCondLst>
                                            <p:cond delay="1834"/>
                                          </p:stCondLst>
                                        </p:cTn>
                                        <p:tgtEl>
                                          <p:spTgt spid="88067">
                                            <p:txEl>
                                              <p:pRg st="1" end="1"/>
                                            </p:txEl>
                                          </p:spTgt>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88067">
                                            <p:txEl>
                                              <p:pRg st="2" end="2"/>
                                            </p:txEl>
                                          </p:spTgt>
                                        </p:tgtEl>
                                        <p:attrNameLst>
                                          <p:attrName>style.visibility</p:attrName>
                                        </p:attrNameLst>
                                      </p:cBhvr>
                                      <p:to>
                                        <p:strVal val="visible"/>
                                      </p:to>
                                    </p:set>
                                    <p:animEffect transition="in" filter="wipe(down)">
                                      <p:cBhvr>
                                        <p:cTn id="49" dur="580">
                                          <p:stCondLst>
                                            <p:cond delay="0"/>
                                          </p:stCondLst>
                                        </p:cTn>
                                        <p:tgtEl>
                                          <p:spTgt spid="88067">
                                            <p:txEl>
                                              <p:pRg st="2" end="2"/>
                                            </p:txEl>
                                          </p:spTgt>
                                        </p:tgtEl>
                                      </p:cBhvr>
                                    </p:animEffect>
                                    <p:anim calcmode="lin" valueType="num">
                                      <p:cBhvr>
                                        <p:cTn id="50" dur="1822" tmFilter="0,0; 0.14,0.36; 0.43,0.73; 0.71,0.91; 1.0,1.0">
                                          <p:stCondLst>
                                            <p:cond delay="0"/>
                                          </p:stCondLst>
                                        </p:cTn>
                                        <p:tgtEl>
                                          <p:spTgt spid="88067">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8067">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8067">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8067">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8067">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88067">
                                            <p:txEl>
                                              <p:pRg st="2" end="2"/>
                                            </p:txEl>
                                          </p:spTgt>
                                        </p:tgtEl>
                                      </p:cBhvr>
                                      <p:to x="100000" y="60000"/>
                                    </p:animScale>
                                    <p:animScale>
                                      <p:cBhvr>
                                        <p:cTn id="56" dur="166" decel="50000">
                                          <p:stCondLst>
                                            <p:cond delay="676"/>
                                          </p:stCondLst>
                                        </p:cTn>
                                        <p:tgtEl>
                                          <p:spTgt spid="88067">
                                            <p:txEl>
                                              <p:pRg st="2" end="2"/>
                                            </p:txEl>
                                          </p:spTgt>
                                        </p:tgtEl>
                                      </p:cBhvr>
                                      <p:to x="100000" y="100000"/>
                                    </p:animScale>
                                    <p:animScale>
                                      <p:cBhvr>
                                        <p:cTn id="57" dur="26">
                                          <p:stCondLst>
                                            <p:cond delay="1312"/>
                                          </p:stCondLst>
                                        </p:cTn>
                                        <p:tgtEl>
                                          <p:spTgt spid="88067">
                                            <p:txEl>
                                              <p:pRg st="2" end="2"/>
                                            </p:txEl>
                                          </p:spTgt>
                                        </p:tgtEl>
                                      </p:cBhvr>
                                      <p:to x="100000" y="80000"/>
                                    </p:animScale>
                                    <p:animScale>
                                      <p:cBhvr>
                                        <p:cTn id="58" dur="166" decel="50000">
                                          <p:stCondLst>
                                            <p:cond delay="1338"/>
                                          </p:stCondLst>
                                        </p:cTn>
                                        <p:tgtEl>
                                          <p:spTgt spid="88067">
                                            <p:txEl>
                                              <p:pRg st="2" end="2"/>
                                            </p:txEl>
                                          </p:spTgt>
                                        </p:tgtEl>
                                      </p:cBhvr>
                                      <p:to x="100000" y="100000"/>
                                    </p:animScale>
                                    <p:animScale>
                                      <p:cBhvr>
                                        <p:cTn id="59" dur="26">
                                          <p:stCondLst>
                                            <p:cond delay="1642"/>
                                          </p:stCondLst>
                                        </p:cTn>
                                        <p:tgtEl>
                                          <p:spTgt spid="88067">
                                            <p:txEl>
                                              <p:pRg st="2" end="2"/>
                                            </p:txEl>
                                          </p:spTgt>
                                        </p:tgtEl>
                                      </p:cBhvr>
                                      <p:to x="100000" y="90000"/>
                                    </p:animScale>
                                    <p:animScale>
                                      <p:cBhvr>
                                        <p:cTn id="60" dur="166" decel="50000">
                                          <p:stCondLst>
                                            <p:cond delay="1668"/>
                                          </p:stCondLst>
                                        </p:cTn>
                                        <p:tgtEl>
                                          <p:spTgt spid="88067">
                                            <p:txEl>
                                              <p:pRg st="2" end="2"/>
                                            </p:txEl>
                                          </p:spTgt>
                                        </p:tgtEl>
                                      </p:cBhvr>
                                      <p:to x="100000" y="100000"/>
                                    </p:animScale>
                                    <p:animScale>
                                      <p:cBhvr>
                                        <p:cTn id="61" dur="26">
                                          <p:stCondLst>
                                            <p:cond delay="1808"/>
                                          </p:stCondLst>
                                        </p:cTn>
                                        <p:tgtEl>
                                          <p:spTgt spid="88067">
                                            <p:txEl>
                                              <p:pRg st="2" end="2"/>
                                            </p:txEl>
                                          </p:spTgt>
                                        </p:tgtEl>
                                      </p:cBhvr>
                                      <p:to x="100000" y="95000"/>
                                    </p:animScale>
                                    <p:animScale>
                                      <p:cBhvr>
                                        <p:cTn id="62" dur="166" decel="50000">
                                          <p:stCondLst>
                                            <p:cond delay="1834"/>
                                          </p:stCondLst>
                                        </p:cTn>
                                        <p:tgtEl>
                                          <p:spTgt spid="88067">
                                            <p:txEl>
                                              <p:pRg st="2" end="2"/>
                                            </p:txEl>
                                          </p:spTgt>
                                        </p:tgtEl>
                                      </p:cBhvr>
                                      <p:to x="100000" y="100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ntr" presetSubtype="0" fill="hold" nodeType="clickEffect">
                                  <p:stCondLst>
                                    <p:cond delay="0"/>
                                  </p:stCondLst>
                                  <p:childTnLst>
                                    <p:set>
                                      <p:cBhvr>
                                        <p:cTn id="66" dur="1" fill="hold">
                                          <p:stCondLst>
                                            <p:cond delay="0"/>
                                          </p:stCondLst>
                                        </p:cTn>
                                        <p:tgtEl>
                                          <p:spTgt spid="88067">
                                            <p:txEl>
                                              <p:pRg st="3" end="3"/>
                                            </p:txEl>
                                          </p:spTgt>
                                        </p:tgtEl>
                                        <p:attrNameLst>
                                          <p:attrName>style.visibility</p:attrName>
                                        </p:attrNameLst>
                                      </p:cBhvr>
                                      <p:to>
                                        <p:strVal val="visible"/>
                                      </p:to>
                                    </p:set>
                                    <p:animEffect transition="in" filter="wipe(down)">
                                      <p:cBhvr>
                                        <p:cTn id="67" dur="580">
                                          <p:stCondLst>
                                            <p:cond delay="0"/>
                                          </p:stCondLst>
                                        </p:cTn>
                                        <p:tgtEl>
                                          <p:spTgt spid="88067">
                                            <p:txEl>
                                              <p:pRg st="3" end="3"/>
                                            </p:txEl>
                                          </p:spTgt>
                                        </p:tgtEl>
                                      </p:cBhvr>
                                    </p:animEffect>
                                    <p:anim calcmode="lin" valueType="num">
                                      <p:cBhvr>
                                        <p:cTn id="68" dur="1822" tmFilter="0,0; 0.14,0.36; 0.43,0.73; 0.71,0.91; 1.0,1.0">
                                          <p:stCondLst>
                                            <p:cond delay="0"/>
                                          </p:stCondLst>
                                        </p:cTn>
                                        <p:tgtEl>
                                          <p:spTgt spid="88067">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88067">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88067">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88067">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88067">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88067">
                                            <p:txEl>
                                              <p:pRg st="3" end="3"/>
                                            </p:txEl>
                                          </p:spTgt>
                                        </p:tgtEl>
                                      </p:cBhvr>
                                      <p:to x="100000" y="60000"/>
                                    </p:animScale>
                                    <p:animScale>
                                      <p:cBhvr>
                                        <p:cTn id="74" dur="166" decel="50000">
                                          <p:stCondLst>
                                            <p:cond delay="676"/>
                                          </p:stCondLst>
                                        </p:cTn>
                                        <p:tgtEl>
                                          <p:spTgt spid="88067">
                                            <p:txEl>
                                              <p:pRg st="3" end="3"/>
                                            </p:txEl>
                                          </p:spTgt>
                                        </p:tgtEl>
                                      </p:cBhvr>
                                      <p:to x="100000" y="100000"/>
                                    </p:animScale>
                                    <p:animScale>
                                      <p:cBhvr>
                                        <p:cTn id="75" dur="26">
                                          <p:stCondLst>
                                            <p:cond delay="1312"/>
                                          </p:stCondLst>
                                        </p:cTn>
                                        <p:tgtEl>
                                          <p:spTgt spid="88067">
                                            <p:txEl>
                                              <p:pRg st="3" end="3"/>
                                            </p:txEl>
                                          </p:spTgt>
                                        </p:tgtEl>
                                      </p:cBhvr>
                                      <p:to x="100000" y="80000"/>
                                    </p:animScale>
                                    <p:animScale>
                                      <p:cBhvr>
                                        <p:cTn id="76" dur="166" decel="50000">
                                          <p:stCondLst>
                                            <p:cond delay="1338"/>
                                          </p:stCondLst>
                                        </p:cTn>
                                        <p:tgtEl>
                                          <p:spTgt spid="88067">
                                            <p:txEl>
                                              <p:pRg st="3" end="3"/>
                                            </p:txEl>
                                          </p:spTgt>
                                        </p:tgtEl>
                                      </p:cBhvr>
                                      <p:to x="100000" y="100000"/>
                                    </p:animScale>
                                    <p:animScale>
                                      <p:cBhvr>
                                        <p:cTn id="77" dur="26">
                                          <p:stCondLst>
                                            <p:cond delay="1642"/>
                                          </p:stCondLst>
                                        </p:cTn>
                                        <p:tgtEl>
                                          <p:spTgt spid="88067">
                                            <p:txEl>
                                              <p:pRg st="3" end="3"/>
                                            </p:txEl>
                                          </p:spTgt>
                                        </p:tgtEl>
                                      </p:cBhvr>
                                      <p:to x="100000" y="90000"/>
                                    </p:animScale>
                                    <p:animScale>
                                      <p:cBhvr>
                                        <p:cTn id="78" dur="166" decel="50000">
                                          <p:stCondLst>
                                            <p:cond delay="1668"/>
                                          </p:stCondLst>
                                        </p:cTn>
                                        <p:tgtEl>
                                          <p:spTgt spid="88067">
                                            <p:txEl>
                                              <p:pRg st="3" end="3"/>
                                            </p:txEl>
                                          </p:spTgt>
                                        </p:tgtEl>
                                      </p:cBhvr>
                                      <p:to x="100000" y="100000"/>
                                    </p:animScale>
                                    <p:animScale>
                                      <p:cBhvr>
                                        <p:cTn id="79" dur="26">
                                          <p:stCondLst>
                                            <p:cond delay="1808"/>
                                          </p:stCondLst>
                                        </p:cTn>
                                        <p:tgtEl>
                                          <p:spTgt spid="88067">
                                            <p:txEl>
                                              <p:pRg st="3" end="3"/>
                                            </p:txEl>
                                          </p:spTgt>
                                        </p:tgtEl>
                                      </p:cBhvr>
                                      <p:to x="100000" y="95000"/>
                                    </p:animScale>
                                    <p:animScale>
                                      <p:cBhvr>
                                        <p:cTn id="80" dur="166" decel="50000">
                                          <p:stCondLst>
                                            <p:cond delay="1834"/>
                                          </p:stCondLst>
                                        </p:cTn>
                                        <p:tgtEl>
                                          <p:spTgt spid="88067">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algn="ctr" eaLnBrk="1" hangingPunct="1">
              <a:defRPr/>
            </a:pPr>
            <a:r>
              <a:rPr lang="ru-RU" smtClean="0">
                <a:solidFill>
                  <a:srgbClr val="E70B20"/>
                </a:solidFill>
              </a:rPr>
              <a:t>Психологи советуют :</a:t>
            </a:r>
            <a:r>
              <a:rPr lang="ru-RU" smtClean="0"/>
              <a:t> </a:t>
            </a:r>
          </a:p>
        </p:txBody>
      </p:sp>
      <p:sp>
        <p:nvSpPr>
          <p:cNvPr id="32771" name="Rectangle 3"/>
          <p:cNvSpPr>
            <a:spLocks noGrp="1" noRot="1" noChangeArrowheads="1"/>
          </p:cNvSpPr>
          <p:nvPr>
            <p:ph type="body" idx="1"/>
          </p:nvPr>
        </p:nvSpPr>
        <p:spPr/>
        <p:txBody>
          <a:bodyPr/>
          <a:lstStyle/>
          <a:p>
            <a:pPr eaLnBrk="1" hangingPunct="1">
              <a:lnSpc>
                <a:spcPct val="80000"/>
              </a:lnSpc>
              <a:defRPr/>
            </a:pPr>
            <a:r>
              <a:rPr lang="ru-RU" sz="2800" smtClean="0"/>
              <a:t>Вредные привычки, которые прилипают, притягивают, пристают к молодым людям, становятся впоследствии причиной многих недоразумений, недугов, неприятностей. Полюбите себя: свой Мозг, свою Печень, свое Сердце – они живые, они страдают, болеют, задыхаются!!! Давайте не будем рабами вредных привычек!</a:t>
            </a:r>
            <a:br>
              <a:rPr lang="ru-RU" sz="2800" smtClean="0"/>
            </a:br>
            <a:r>
              <a:rPr lang="ru-RU" sz="2800" smtClean="0"/>
              <a:t>Наш совет: “Никогда не курить! Никогда не пить! Никогда не употреблять  наркотические вещества”!</a:t>
            </a:r>
          </a:p>
          <a:p>
            <a:pPr eaLnBrk="1" hangingPunct="1">
              <a:lnSpc>
                <a:spcPct val="80000"/>
              </a:lnSpc>
              <a:buFont typeface="Wingdings" pitchFamily="2" charset="2"/>
              <a:buNone/>
              <a:defRPr/>
            </a:pPr>
            <a:endParaRPr lang="ru-RU" sz="2800" smtClean="0">
              <a:solidFill>
                <a:srgbClr val="FF0066"/>
              </a:solidFill>
              <a:latin typeface="Arial Black" pitchFamily="34" charset="0"/>
            </a:endParaRPr>
          </a:p>
        </p:txBody>
      </p:sp>
    </p:spTree>
    <p:extLst>
      <p:ext uri="{BB962C8B-B14F-4D97-AF65-F5344CB8AC3E}">
        <p14:creationId xmlns:p14="http://schemas.microsoft.com/office/powerpoint/2010/main" val="1617315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Содержимое 3" descr="4_ЗОЖ.JPG"/>
          <p:cNvPicPr>
            <a:picLocks noGrp="1" noChangeAspect="1"/>
          </p:cNvPicPr>
          <p:nvPr>
            <p:ph idx="4294967295"/>
          </p:nvPr>
        </p:nvPicPr>
        <p:blipFill>
          <a:blip r:embed="rId2">
            <a:extLst>
              <a:ext uri="{28A0092B-C50C-407E-A947-70E740481C1C}">
                <a14:useLocalDpi xmlns:a14="http://schemas.microsoft.com/office/drawing/2010/main"/>
              </a:ext>
            </a:extLst>
          </a:blip>
          <a:srcRect/>
          <a:stretch>
            <a:fillRect/>
          </a:stretch>
        </p:blipFill>
        <p:spPr>
          <a:xfrm>
            <a:off x="250825" y="862013"/>
            <a:ext cx="8642350" cy="5776912"/>
          </a:xfrm>
        </p:spPr>
      </p:pic>
      <p:sp>
        <p:nvSpPr>
          <p:cNvPr id="2" name="Заголовок 1"/>
          <p:cNvSpPr>
            <a:spLocks noGrp="1"/>
          </p:cNvSpPr>
          <p:nvPr>
            <p:ph type="title" idx="4294967295"/>
          </p:nvPr>
        </p:nvSpPr>
        <p:spPr>
          <a:xfrm>
            <a:off x="457200" y="0"/>
            <a:ext cx="8229600" cy="100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b="1" smtClean="0">
                <a:solidFill>
                  <a:srgbClr val="FFCC00"/>
                </a:solidFill>
                <a:effectLst/>
                <a:latin typeface="Comic Sans MS" pitchFamily="66" charset="0"/>
              </a:rPr>
              <a:t>Полезные привычки</a:t>
            </a:r>
          </a:p>
        </p:txBody>
      </p:sp>
    </p:spTree>
    <p:extLst>
      <p:ext uri="{BB962C8B-B14F-4D97-AF65-F5344CB8AC3E}">
        <p14:creationId xmlns:p14="http://schemas.microsoft.com/office/powerpoint/2010/main" val="4211058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ru-RU"/>
          </a:p>
        </p:txBody>
      </p:sp>
      <p:sp>
        <p:nvSpPr>
          <p:cNvPr id="40963" name="Rectangle 3"/>
          <p:cNvSpPr>
            <a:spLocks noGrp="1" noChangeArrowheads="1"/>
          </p:cNvSpPr>
          <p:nvPr>
            <p:ph type="body" idx="1"/>
          </p:nvPr>
        </p:nvSpPr>
        <p:spPr/>
        <p:txBody>
          <a:bodyPr/>
          <a:lstStyle/>
          <a:p>
            <a:endParaRPr lang="ru-RU"/>
          </a:p>
        </p:txBody>
      </p:sp>
      <p:pic>
        <p:nvPicPr>
          <p:cNvPr id="40965" name="Picture 5" descr="54225125_2"/>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6" name="Text Box 6"/>
          <p:cNvSpPr txBox="1">
            <a:spLocks noChangeArrowheads="1"/>
          </p:cNvSpPr>
          <p:nvPr/>
        </p:nvSpPr>
        <p:spPr bwMode="auto">
          <a:xfrm>
            <a:off x="304800" y="533400"/>
            <a:ext cx="8229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4000" b="1" i="1">
                <a:solidFill>
                  <a:srgbClr val="FF3300"/>
                </a:solidFill>
              </a:rPr>
              <a:t>Спасибо за внимание!</a:t>
            </a:r>
          </a:p>
          <a:p>
            <a:pPr>
              <a:spcBef>
                <a:spcPct val="50000"/>
              </a:spcBef>
            </a:pPr>
            <a:endParaRPr lang="ru-RU" sz="4000" b="1" i="1">
              <a:solidFill>
                <a:srgbClr val="FF3300"/>
              </a:solidFill>
            </a:endParaRPr>
          </a:p>
        </p:txBody>
      </p:sp>
    </p:spTree>
    <p:extLst>
      <p:ext uri="{BB962C8B-B14F-4D97-AF65-F5344CB8AC3E}">
        <p14:creationId xmlns:p14="http://schemas.microsoft.com/office/powerpoint/2010/main" val="754703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6">
                                            <p:txEl>
                                              <p:pRg st="0" end="0"/>
                                            </p:txEl>
                                          </p:spTgt>
                                        </p:tgtEl>
                                        <p:attrNameLst>
                                          <p:attrName>style.visibility</p:attrName>
                                        </p:attrNameLst>
                                      </p:cBhvr>
                                      <p:to>
                                        <p:strVal val="visible"/>
                                      </p:to>
                                    </p:set>
                                    <p:anim calcmode="lin" valueType="num">
                                      <p:cBhvr additive="base">
                                        <p:cTn id="7" dur="500" fill="hold"/>
                                        <p:tgtEl>
                                          <p:spTgt spid="409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Rot="1" noChangeArrowheads="1"/>
          </p:cNvSpPr>
          <p:nvPr>
            <p:ph type="title"/>
          </p:nvPr>
        </p:nvSpPr>
        <p:spPr/>
        <p:txBody>
          <a:bodyPr/>
          <a:lstStyle/>
          <a:p>
            <a:pPr eaLnBrk="1" hangingPunct="1"/>
            <a:r>
              <a:rPr lang="ru-RU" smtClean="0"/>
              <a:t>       Полезные привычки</a:t>
            </a:r>
          </a:p>
        </p:txBody>
      </p:sp>
      <p:sp>
        <p:nvSpPr>
          <p:cNvPr id="8195" name="Rectangle 8"/>
          <p:cNvSpPr>
            <a:spLocks noGrp="1" noRot="1" noChangeArrowheads="1"/>
          </p:cNvSpPr>
          <p:nvPr>
            <p:ph sz="half" idx="1"/>
          </p:nvPr>
        </p:nvSpPr>
        <p:spPr>
          <a:xfrm>
            <a:off x="228600" y="1905000"/>
            <a:ext cx="5867400" cy="4191000"/>
          </a:xfrm>
        </p:spPr>
        <p:txBody>
          <a:bodyPr/>
          <a:lstStyle/>
          <a:p>
            <a:pPr eaLnBrk="1" hangingPunct="1">
              <a:buFont typeface="Wingdings" pitchFamily="2" charset="2"/>
              <a:buNone/>
            </a:pPr>
            <a:r>
              <a:rPr lang="ru-RU" sz="2400" smtClean="0">
                <a:solidFill>
                  <a:srgbClr val="FF0066"/>
                </a:solidFill>
                <a:latin typeface="Arial Black" pitchFamily="34" charset="0"/>
              </a:rPr>
              <a:t>Привычки , способствующие </a:t>
            </a:r>
          </a:p>
          <a:p>
            <a:pPr eaLnBrk="1" hangingPunct="1">
              <a:buFont typeface="Wingdings" pitchFamily="2" charset="2"/>
              <a:buNone/>
            </a:pPr>
            <a:r>
              <a:rPr lang="ru-RU" sz="2400" smtClean="0">
                <a:solidFill>
                  <a:srgbClr val="FF0066"/>
                </a:solidFill>
                <a:latin typeface="Arial Black" pitchFamily="34" charset="0"/>
              </a:rPr>
              <a:t>сохранению   здоровья , </a:t>
            </a:r>
          </a:p>
          <a:p>
            <a:pPr eaLnBrk="1" hangingPunct="1">
              <a:buFont typeface="Wingdings" pitchFamily="2" charset="2"/>
              <a:buNone/>
            </a:pPr>
            <a:r>
              <a:rPr lang="ru-RU" sz="2400" smtClean="0">
                <a:solidFill>
                  <a:srgbClr val="FF0066"/>
                </a:solidFill>
                <a:latin typeface="Arial Black" pitchFamily="34" charset="0"/>
              </a:rPr>
              <a:t>считаются    полезными.</a:t>
            </a:r>
            <a:br>
              <a:rPr lang="ru-RU" sz="2400" smtClean="0">
                <a:solidFill>
                  <a:srgbClr val="FF0066"/>
                </a:solidFill>
                <a:latin typeface="Arial Black" pitchFamily="34" charset="0"/>
              </a:rPr>
            </a:br>
            <a:r>
              <a:rPr lang="ru-RU" sz="2000" smtClean="0">
                <a:solidFill>
                  <a:srgbClr val="FF0066"/>
                </a:solidFill>
                <a:latin typeface="Arial Black" pitchFamily="34" charset="0"/>
              </a:rPr>
              <a:t/>
            </a:r>
            <a:br>
              <a:rPr lang="ru-RU" sz="2000" smtClean="0">
                <a:solidFill>
                  <a:srgbClr val="FF0066"/>
                </a:solidFill>
                <a:latin typeface="Arial Black" pitchFamily="34" charset="0"/>
              </a:rPr>
            </a:br>
            <a:r>
              <a:rPr lang="ru-RU" sz="2400" smtClean="0">
                <a:solidFill>
                  <a:srgbClr val="CC00FF"/>
                </a:solidFill>
                <a:latin typeface="Arial Black" pitchFamily="34" charset="0"/>
              </a:rPr>
              <a:t>Полезные привычки :</a:t>
            </a:r>
            <a:r>
              <a:rPr lang="ru-RU" sz="2400" smtClean="0">
                <a:latin typeface="Arial Black" pitchFamily="34" charset="0"/>
              </a:rPr>
              <a:t> </a:t>
            </a:r>
          </a:p>
          <a:p>
            <a:pPr eaLnBrk="1" hangingPunct="1"/>
            <a:r>
              <a:rPr lang="ru-RU" sz="2400" smtClean="0">
                <a:latin typeface="Arial Black" pitchFamily="34" charset="0"/>
              </a:rPr>
              <a:t>УМЫВАТЬСЯ</a:t>
            </a:r>
          </a:p>
          <a:p>
            <a:pPr eaLnBrk="1" hangingPunct="1"/>
            <a:r>
              <a:rPr lang="ru-RU" sz="2400" smtClean="0">
                <a:latin typeface="Arial Black" pitchFamily="34" charset="0"/>
              </a:rPr>
              <a:t>чистить зубы , </a:t>
            </a:r>
          </a:p>
          <a:p>
            <a:pPr eaLnBrk="1" hangingPunct="1"/>
            <a:r>
              <a:rPr lang="ru-RU" sz="2400" smtClean="0">
                <a:latin typeface="Arial Black" pitchFamily="34" charset="0"/>
              </a:rPr>
              <a:t>соблюдать режим дня, </a:t>
            </a:r>
          </a:p>
          <a:p>
            <a:pPr eaLnBrk="1" hangingPunct="1"/>
            <a:r>
              <a:rPr lang="ru-RU" sz="2400" smtClean="0">
                <a:latin typeface="Arial Black" pitchFamily="34" charset="0"/>
              </a:rPr>
              <a:t>спать при открытой </a:t>
            </a:r>
          </a:p>
          <a:p>
            <a:pPr eaLnBrk="1" hangingPunct="1">
              <a:buFont typeface="Wingdings" pitchFamily="2" charset="2"/>
              <a:buNone/>
            </a:pPr>
            <a:r>
              <a:rPr lang="ru-RU" sz="2400" smtClean="0">
                <a:latin typeface="Arial Black" pitchFamily="34" charset="0"/>
              </a:rPr>
              <a:t>форточке и др.</a:t>
            </a:r>
            <a:br>
              <a:rPr lang="ru-RU" sz="2400" smtClean="0">
                <a:latin typeface="Arial Black" pitchFamily="34" charset="0"/>
              </a:rPr>
            </a:br>
            <a:endParaRPr lang="ru-RU" sz="2400" smtClean="0">
              <a:latin typeface="Arial Black" pitchFamily="34" charset="0"/>
            </a:endParaRPr>
          </a:p>
          <a:p>
            <a:pPr eaLnBrk="1" hangingPunct="1"/>
            <a:endParaRPr lang="ru-RU" sz="2000" smtClean="0"/>
          </a:p>
        </p:txBody>
      </p:sp>
      <p:pic>
        <p:nvPicPr>
          <p:cNvPr id="8196" name="Picture 9"/>
          <p:cNvPicPr>
            <a:picLocks noGrp="1" noChangeAspect="1" noChangeArrowheads="1"/>
          </p:cNvPicPr>
          <p:nvPr>
            <p:ph sz="quarter" idx="2"/>
          </p:nvPr>
        </p:nvPicPr>
        <p:blipFill>
          <a:blip r:embed="rId2">
            <a:extLst>
              <a:ext uri="{28A0092B-C50C-407E-A947-70E740481C1C}">
                <a14:useLocalDpi xmlns:a14="http://schemas.microsoft.com/office/drawing/2010/main"/>
              </a:ext>
            </a:extLst>
          </a:blip>
          <a:srcRect/>
          <a:stretch>
            <a:fillRect/>
          </a:stretch>
        </p:blipFill>
        <p:spPr>
          <a:xfrm>
            <a:off x="7315200" y="457200"/>
            <a:ext cx="1506538" cy="2590800"/>
          </a:xfrm>
        </p:spPr>
      </p:pic>
      <p:pic>
        <p:nvPicPr>
          <p:cNvPr id="8197" name="Picture 10"/>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5410200" y="3352800"/>
            <a:ext cx="2514600" cy="3048000"/>
          </a:xfr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642938"/>
            <a:ext cx="8358188" cy="463550"/>
          </a:xfrm>
        </p:spPr>
        <p:txBody>
          <a:bodyPr>
            <a:normAutofit fontScale="90000"/>
          </a:bodyPr>
          <a:lstStyle/>
          <a:p>
            <a:pPr algn="ctr">
              <a:defRPr/>
            </a:pPr>
            <a:r>
              <a:rPr lang="ru-RU" dirty="0" smtClean="0">
                <a:solidFill>
                  <a:srgbClr val="002060"/>
                </a:solidFill>
                <a:latin typeface="Times New Roman" pitchFamily="18" charset="0"/>
                <a:cs typeface="Times New Roman" pitchFamily="18" charset="0"/>
              </a:rPr>
              <a:t>ЧТО ТАКОЕ ВРЕДНЫЕ ПРИВЫЧКИ ?</a:t>
            </a:r>
            <a:endParaRPr lang="ru-RU" dirty="0">
              <a:solidFill>
                <a:srgbClr val="002060"/>
              </a:solidFill>
              <a:latin typeface="Times New Roman" pitchFamily="18" charset="0"/>
              <a:cs typeface="Times New Roman" pitchFamily="18" charset="0"/>
            </a:endParaRPr>
          </a:p>
        </p:txBody>
      </p:sp>
      <p:sp>
        <p:nvSpPr>
          <p:cNvPr id="11267" name="Прямоугольник 2"/>
          <p:cNvSpPr>
            <a:spLocks noChangeArrowheads="1"/>
          </p:cNvSpPr>
          <p:nvPr/>
        </p:nvSpPr>
        <p:spPr bwMode="auto">
          <a:xfrm>
            <a:off x="285750" y="1643063"/>
            <a:ext cx="8643938"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solidFill>
                  <a:srgbClr val="002060"/>
                </a:solidFill>
              </a:rPr>
              <a:t>Привычка - это характерная форма поведения человека, которая в определённых условиях приобретает характер потребности. Если привычка оказывает негативное воздействие на организм человека, на его здоровье, разрушает его жизнь - это вредная привычка.</a:t>
            </a:r>
          </a:p>
          <a:p>
            <a:r>
              <a:rPr lang="ru-RU">
                <a:solidFill>
                  <a:srgbClr val="002060"/>
                </a:solidFill>
              </a:rPr>
              <a:t>Вредные привычки - распространённые действия, которые люди повторяют вновь и вновь, несмотря на то, что они не полезны или даже вредны.</a:t>
            </a:r>
          </a:p>
          <a:p>
            <a:r>
              <a:rPr lang="ru-RU">
                <a:solidFill>
                  <a:srgbClr val="002060"/>
                </a:solidFill>
              </a:rPr>
              <a:t>Многие вредные привычки имеют характер зависимости, то есть человек знает о вреде привычки, но не может от неё избавиться из-за того, что она приносит кратковременное удовольствие или облегчение. Но существуют вредные привычки, вызванные иными причинами, например, привычка не выполнять обещанное вызвана неумением отказывать в невыполнимой просьбе, привычка опаздывать - отсутствием некоторых полезных привычек. Некоторые вредные привычки сохраняются, потому что человек не подозревает о своей привычке либо не считает её вредной (во всяком случае, для себя). Каждый человек склонен к вредным привычкам, у кого-то они кажутся безобидными, у кого-то появляются серьезные проблемы из-за них. Но как оказывается, на самом деле все вредные привычки человека чаще всего несут негативное и отрицательное влияние на его организм и поведение.</a:t>
            </a:r>
          </a:p>
          <a:p>
            <a:endParaRPr lang="ru-RU">
              <a:solidFill>
                <a:srgbClr val="002060"/>
              </a:solidFill>
            </a:endParaRPr>
          </a:p>
          <a:p>
            <a:endParaRPr lang="ru-RU"/>
          </a:p>
          <a:p>
            <a:endParaRPr lang="ru-RU"/>
          </a:p>
          <a:p>
            <a:endParaRPr lang="ru-RU"/>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Rot="1" noChangeArrowheads="1"/>
          </p:cNvSpPr>
          <p:nvPr>
            <p:ph type="title"/>
          </p:nvPr>
        </p:nvSpPr>
        <p:spPr>
          <a:xfrm>
            <a:off x="0" y="244475"/>
            <a:ext cx="8842375" cy="1431925"/>
          </a:xfrm>
        </p:spPr>
        <p:txBody>
          <a:bodyPr/>
          <a:lstStyle/>
          <a:p>
            <a:pPr eaLnBrk="1" hangingPunct="1"/>
            <a:r>
              <a:rPr lang="ru-RU" smtClean="0"/>
              <a:t>Вр     Вредные привычки.</a:t>
            </a:r>
          </a:p>
        </p:txBody>
      </p:sp>
      <p:sp>
        <p:nvSpPr>
          <p:cNvPr id="12291" name="Rectangle 5"/>
          <p:cNvSpPr>
            <a:spLocks noGrp="1" noRot="1" noChangeArrowheads="1"/>
          </p:cNvSpPr>
          <p:nvPr>
            <p:ph sz="half" idx="1"/>
          </p:nvPr>
        </p:nvSpPr>
        <p:spPr>
          <a:xfrm>
            <a:off x="381000" y="1905000"/>
            <a:ext cx="4384675" cy="4572000"/>
          </a:xfrm>
        </p:spPr>
        <p:txBody>
          <a:bodyPr/>
          <a:lstStyle/>
          <a:p>
            <a:pPr eaLnBrk="1" hangingPunct="1">
              <a:buFont typeface="Wingdings" pitchFamily="2" charset="2"/>
              <a:buNone/>
            </a:pPr>
            <a:r>
              <a:rPr lang="ru-RU" sz="2800" smtClean="0">
                <a:solidFill>
                  <a:srgbClr val="FF0066"/>
                </a:solidFill>
                <a:latin typeface="Arial Black" pitchFamily="34" charset="0"/>
              </a:rPr>
              <a:t>   Привычки , наносящие вред здоровью , называются вредными . </a:t>
            </a:r>
            <a:br>
              <a:rPr lang="ru-RU" sz="2800" smtClean="0">
                <a:solidFill>
                  <a:srgbClr val="FF0066"/>
                </a:solidFill>
                <a:latin typeface="Arial Black" pitchFamily="34" charset="0"/>
              </a:rPr>
            </a:br>
            <a:endParaRPr lang="ru-RU" sz="2800" smtClean="0">
              <a:solidFill>
                <a:srgbClr val="FF0066"/>
              </a:solidFill>
              <a:latin typeface="Arial Black" pitchFamily="34" charset="0"/>
            </a:endParaRPr>
          </a:p>
          <a:p>
            <a:pPr eaLnBrk="1" hangingPunct="1">
              <a:buFont typeface="Wingdings" pitchFamily="2" charset="2"/>
              <a:buNone/>
            </a:pPr>
            <a:r>
              <a:rPr lang="ru-RU" sz="2000" smtClean="0">
                <a:solidFill>
                  <a:srgbClr val="CC00FF"/>
                </a:solidFill>
                <a:latin typeface="Arial Black" pitchFamily="34" charset="0"/>
              </a:rPr>
              <a:t>Вредные привычки :</a:t>
            </a:r>
            <a:r>
              <a:rPr lang="ru-RU" sz="2000" smtClean="0">
                <a:latin typeface="Arial Black" pitchFamily="34" charset="0"/>
              </a:rPr>
              <a:t> есть много сладостей , долго сидеть у компьютера и телевизора , читать лёжа,  разговаривать во время еды и др.</a:t>
            </a:r>
          </a:p>
          <a:p>
            <a:pPr eaLnBrk="1" hangingPunct="1">
              <a:buFont typeface="Wingdings" pitchFamily="2" charset="2"/>
              <a:buNone/>
            </a:pPr>
            <a:endParaRPr lang="ru-RU" sz="2800" smtClean="0"/>
          </a:p>
        </p:txBody>
      </p:sp>
      <p:pic>
        <p:nvPicPr>
          <p:cNvPr id="12292" name="Picture 10"/>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6481763" y="533400"/>
            <a:ext cx="2662237" cy="2019300"/>
          </a:xfrm>
        </p:spPr>
      </p:pic>
      <p:pic>
        <p:nvPicPr>
          <p:cNvPr id="12293" name="Picture 11"/>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6096000" y="4419600"/>
            <a:ext cx="2176463" cy="2019300"/>
          </a:xfrm>
        </p:spPr>
      </p:pic>
      <p:pic>
        <p:nvPicPr>
          <p:cNvPr id="12294" name="Picture 12" descr="i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43400" y="2362200"/>
            <a:ext cx="1981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Grp="1" noRot="1" noChangeArrowheads="1"/>
          </p:cNvSpPr>
          <p:nvPr>
            <p:ph type="title"/>
          </p:nvPr>
        </p:nvSpPr>
        <p:spPr>
          <a:xfrm>
            <a:off x="533400" y="457200"/>
            <a:ext cx="8308975" cy="1219200"/>
          </a:xfrm>
        </p:spPr>
        <p:txBody>
          <a:bodyPr/>
          <a:lstStyle/>
          <a:p>
            <a:pPr eaLnBrk="1" hangingPunct="1"/>
            <a:r>
              <a:rPr lang="ru-RU" dirty="0" smtClean="0"/>
              <a:t>Наиболее опасно влияют на здоровье человека  вредные привычки :</a:t>
            </a:r>
          </a:p>
        </p:txBody>
      </p:sp>
      <p:sp>
        <p:nvSpPr>
          <p:cNvPr id="13315" name="Rectangle 10"/>
          <p:cNvSpPr>
            <a:spLocks noGrp="1" noRot="1" noChangeArrowheads="1"/>
          </p:cNvSpPr>
          <p:nvPr>
            <p:ph type="body" sz="half" idx="1"/>
          </p:nvPr>
        </p:nvSpPr>
        <p:spPr>
          <a:xfrm>
            <a:off x="838200" y="2362200"/>
            <a:ext cx="3927475" cy="3733800"/>
          </a:xfrm>
        </p:spPr>
        <p:txBody>
          <a:bodyPr/>
          <a:lstStyle/>
          <a:p>
            <a:pPr algn="just" eaLnBrk="1" hangingPunct="1">
              <a:spcBef>
                <a:spcPct val="40000"/>
              </a:spcBef>
            </a:pPr>
            <a:r>
              <a:rPr lang="ru-RU" sz="4000" smtClean="0"/>
              <a:t>Алкоголь</a:t>
            </a:r>
          </a:p>
          <a:p>
            <a:pPr algn="just" eaLnBrk="1" hangingPunct="1">
              <a:spcBef>
                <a:spcPct val="40000"/>
              </a:spcBef>
            </a:pPr>
            <a:r>
              <a:rPr lang="ru-RU" sz="4000" smtClean="0"/>
              <a:t>Наркотики</a:t>
            </a:r>
          </a:p>
          <a:p>
            <a:pPr algn="just" eaLnBrk="1" hangingPunct="1">
              <a:spcBef>
                <a:spcPct val="40000"/>
              </a:spcBef>
            </a:pPr>
            <a:r>
              <a:rPr lang="ru-RU" sz="4000" smtClean="0"/>
              <a:t>Курение</a:t>
            </a:r>
          </a:p>
          <a:p>
            <a:pPr algn="just" eaLnBrk="1" hangingPunct="1">
              <a:spcBef>
                <a:spcPct val="40000"/>
              </a:spcBef>
            </a:pPr>
            <a:r>
              <a:rPr lang="ru-RU" sz="4000" smtClean="0"/>
              <a:t>Токсикомания</a:t>
            </a:r>
          </a:p>
          <a:p>
            <a:pPr eaLnBrk="1" hangingPunct="1"/>
            <a:endParaRPr lang="ru-RU" sz="2800" smtClean="0"/>
          </a:p>
        </p:txBody>
      </p:sp>
      <p:grpSp>
        <p:nvGrpSpPr>
          <p:cNvPr id="2" name="Group 13"/>
          <p:cNvGrpSpPr>
            <a:grpSpLocks/>
          </p:cNvGrpSpPr>
          <p:nvPr/>
        </p:nvGrpSpPr>
        <p:grpSpPr bwMode="auto">
          <a:xfrm>
            <a:off x="6518275" y="1905000"/>
            <a:ext cx="2625725" cy="2798763"/>
            <a:chOff x="113" y="255"/>
            <a:chExt cx="3175" cy="2948"/>
          </a:xfrm>
        </p:grpSpPr>
        <p:sp>
          <p:nvSpPr>
            <p:cNvPr id="13320" name="AutoShape 14"/>
            <p:cNvSpPr>
              <a:spLocks noChangeArrowheads="1"/>
            </p:cNvSpPr>
            <p:nvPr/>
          </p:nvSpPr>
          <p:spPr bwMode="auto">
            <a:xfrm>
              <a:off x="113" y="255"/>
              <a:ext cx="3175" cy="2948"/>
            </a:xfrm>
            <a:prstGeom prst="cloudCallout">
              <a:avLst>
                <a:gd name="adj1" fmla="val 19764"/>
                <a:gd name="adj2" fmla="val 60176"/>
              </a:avLst>
            </a:prstGeom>
            <a:solidFill>
              <a:schemeClr val="bg1"/>
            </a:solidFill>
            <a:ln w="9525">
              <a:solidFill>
                <a:schemeClr val="tx1"/>
              </a:solidFill>
              <a:round/>
              <a:headEnd/>
              <a:tailEnd/>
            </a:ln>
          </p:spPr>
          <p:txBody>
            <a:bodyPr/>
            <a:lstStyle/>
            <a:p>
              <a:pPr algn="ctr"/>
              <a:endParaRPr lang="ru-RU"/>
            </a:p>
          </p:txBody>
        </p:sp>
        <p:pic>
          <p:nvPicPr>
            <p:cNvPr id="13321" name="Picture 15" descr="j033728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1" y="935"/>
              <a:ext cx="2304" cy="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7" name="Picture 16" descr="HH00887_"/>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286000"/>
            <a:ext cx="10112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p:cNvPicPr>
            <a:picLocks noGrp="1" noChangeAspect="1" noChangeArrowheads="1"/>
          </p:cNvPicPr>
          <p:nvPr>
            <p:ph sz="quarter" idx="3"/>
          </p:nvPr>
        </p:nvPicPr>
        <p:blipFill>
          <a:blip r:embed="rId4">
            <a:extLst>
              <a:ext uri="{28A0092B-C50C-407E-A947-70E740481C1C}">
                <a14:useLocalDpi xmlns:a14="http://schemas.microsoft.com/office/drawing/2010/main"/>
              </a:ext>
            </a:extLst>
          </a:blip>
          <a:srcRect/>
          <a:stretch>
            <a:fillRect/>
          </a:stretch>
        </p:blipFill>
        <p:spPr>
          <a:xfrm>
            <a:off x="5334000" y="4419600"/>
            <a:ext cx="1524000" cy="1866900"/>
          </a:xfrm>
        </p:spPr>
      </p:pic>
      <p:pic>
        <p:nvPicPr>
          <p:cNvPr id="13319" name="Picture 19" descr="3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91400" y="4724400"/>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541338" y="1219200"/>
            <a:ext cx="8301037" cy="457200"/>
          </a:xfrm>
        </p:spPr>
        <p:txBody>
          <a:bodyPr/>
          <a:lstStyle/>
          <a:p>
            <a:pPr eaLnBrk="1" hangingPunct="1"/>
            <a:r>
              <a:rPr lang="ru-RU" sz="4000" smtClean="0"/>
              <a:t/>
            </a:r>
            <a:br>
              <a:rPr lang="ru-RU" sz="4000" smtClean="0"/>
            </a:br>
            <a:r>
              <a:rPr lang="ru-RU" sz="4000" smtClean="0"/>
              <a:t/>
            </a:r>
            <a:br>
              <a:rPr lang="ru-RU" sz="4000" smtClean="0"/>
            </a:br>
            <a:endParaRPr lang="ru-RU" sz="4000" smtClean="0">
              <a:solidFill>
                <a:schemeClr val="tx1"/>
              </a:solidFill>
            </a:endParaRPr>
          </a:p>
        </p:txBody>
      </p:sp>
      <p:pic>
        <p:nvPicPr>
          <p:cNvPr id="14339" name="Picture 3" descr="HH00887_"/>
          <p:cNvPicPr>
            <a:picLocks noGrp="1" noChangeAspect="1" noChangeArrowheads="1"/>
          </p:cNvPicPr>
          <p:nvPr>
            <p:ph sz="quarter" idx="2"/>
          </p:nvPr>
        </p:nvPicPr>
        <p:blipFill>
          <a:blip r:embed="rId2" cstate="email">
            <a:extLst>
              <a:ext uri="{28A0092B-C50C-407E-A947-70E740481C1C}">
                <a14:useLocalDpi xmlns:a14="http://schemas.microsoft.com/office/drawing/2010/main"/>
              </a:ext>
            </a:extLst>
          </a:blip>
          <a:srcRect/>
          <a:stretch>
            <a:fillRect/>
          </a:stretch>
        </p:blipFill>
        <p:spPr>
          <a:xfrm>
            <a:off x="7092950" y="1052513"/>
            <a:ext cx="1011238" cy="1584325"/>
          </a:xfrm>
        </p:spPr>
      </p:pic>
      <p:pic>
        <p:nvPicPr>
          <p:cNvPr id="14340" name="Picture 4"/>
          <p:cNvPicPr>
            <a:picLocks noGrp="1" noChangeAspect="1" noChangeArrowheads="1"/>
          </p:cNvPicPr>
          <p:nvPr>
            <p:ph sz="quarter" idx="3"/>
          </p:nvPr>
        </p:nvPicPr>
        <p:blipFill>
          <a:blip r:embed="rId3">
            <a:extLst>
              <a:ext uri="{28A0092B-C50C-407E-A947-70E740481C1C}">
                <a14:useLocalDpi xmlns:a14="http://schemas.microsoft.com/office/drawing/2010/main"/>
              </a:ext>
            </a:extLst>
          </a:blip>
          <a:srcRect/>
          <a:stretch>
            <a:fillRect/>
          </a:stretch>
        </p:blipFill>
        <p:spPr>
          <a:xfrm>
            <a:off x="827088" y="1125538"/>
            <a:ext cx="1441450" cy="1439862"/>
          </a:xfrm>
        </p:spPr>
      </p:pic>
      <p:pic>
        <p:nvPicPr>
          <p:cNvPr id="14341" name="Picture 5" descr="HM00146_"/>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a:off x="6872288" y="3795713"/>
            <a:ext cx="1825625" cy="1273175"/>
          </a:xfrm>
        </p:spPr>
      </p:pic>
      <p:sp>
        <p:nvSpPr>
          <p:cNvPr id="19462" name="Rectangle 6"/>
          <p:cNvSpPr>
            <a:spLocks noChangeArrowheads="1"/>
          </p:cNvSpPr>
          <p:nvPr/>
        </p:nvSpPr>
        <p:spPr bwMode="auto">
          <a:xfrm>
            <a:off x="3348038" y="476250"/>
            <a:ext cx="3052762" cy="579438"/>
          </a:xfrm>
          <a:prstGeom prst="rect">
            <a:avLst/>
          </a:prstGeom>
          <a:noFill/>
          <a:ln w="9525">
            <a:noFill/>
            <a:miter lim="800000"/>
            <a:headEnd/>
            <a:tailEnd/>
          </a:ln>
          <a:effectLst/>
        </p:spPr>
        <p:txBody>
          <a:bodyPr>
            <a:spAutoFit/>
          </a:bodyPr>
          <a:lstStyle/>
          <a:p>
            <a:pPr>
              <a:lnSpc>
                <a:spcPct val="80000"/>
              </a:lnSpc>
              <a:spcBef>
                <a:spcPct val="40000"/>
              </a:spcBef>
              <a:buClr>
                <a:schemeClr val="hlink"/>
              </a:buClr>
              <a:buSzPct val="70000"/>
              <a:buFont typeface="Wingdings" pitchFamily="2" charset="2"/>
              <a:buChar char="u"/>
              <a:defRPr/>
            </a:pPr>
            <a:r>
              <a:rPr lang="ru-RU" sz="4000">
                <a:solidFill>
                  <a:srgbClr val="FF0066"/>
                </a:solidFill>
                <a:effectLst>
                  <a:outerShdw blurRad="38100" dist="38100" dir="2700000" algn="tl">
                    <a:srgbClr val="000000"/>
                  </a:outerShdw>
                </a:effectLst>
                <a:latin typeface="Arial Black" pitchFamily="34" charset="0"/>
              </a:rPr>
              <a:t>Курение</a:t>
            </a:r>
          </a:p>
        </p:txBody>
      </p:sp>
      <p:pic>
        <p:nvPicPr>
          <p:cNvPr id="14343"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4213" y="3500438"/>
            <a:ext cx="2100262"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348038" y="1412875"/>
            <a:ext cx="259238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2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95800" y="5029200"/>
            <a:ext cx="1779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algn="ctr" eaLnBrk="1" hangingPunct="1">
              <a:buFontTx/>
              <a:buChar char="•"/>
            </a:pPr>
            <a:r>
              <a:rPr lang="ru-RU" smtClean="0">
                <a:solidFill>
                  <a:srgbClr val="FF0066"/>
                </a:solidFill>
              </a:rPr>
              <a:t>Наркотики</a:t>
            </a:r>
          </a:p>
        </p:txBody>
      </p:sp>
      <p:grpSp>
        <p:nvGrpSpPr>
          <p:cNvPr id="2" name="Group 4"/>
          <p:cNvGrpSpPr>
            <a:grpSpLocks/>
          </p:cNvGrpSpPr>
          <p:nvPr/>
        </p:nvGrpSpPr>
        <p:grpSpPr bwMode="auto">
          <a:xfrm>
            <a:off x="2895600" y="1752600"/>
            <a:ext cx="5040313" cy="4679950"/>
            <a:chOff x="113" y="255"/>
            <a:chExt cx="3175" cy="2948"/>
          </a:xfrm>
        </p:grpSpPr>
        <p:sp>
          <p:nvSpPr>
            <p:cNvPr id="15367" name="AutoShape 5"/>
            <p:cNvSpPr>
              <a:spLocks noChangeArrowheads="1"/>
            </p:cNvSpPr>
            <p:nvPr/>
          </p:nvSpPr>
          <p:spPr bwMode="auto">
            <a:xfrm>
              <a:off x="113" y="255"/>
              <a:ext cx="3175" cy="2948"/>
            </a:xfrm>
            <a:prstGeom prst="cloudCallout">
              <a:avLst>
                <a:gd name="adj1" fmla="val 19764"/>
                <a:gd name="adj2" fmla="val 60176"/>
              </a:avLst>
            </a:prstGeom>
            <a:solidFill>
              <a:srgbClr val="FF99CC"/>
            </a:solidFill>
            <a:ln w="9525">
              <a:solidFill>
                <a:schemeClr val="tx1"/>
              </a:solidFill>
              <a:round/>
              <a:headEnd/>
              <a:tailEnd/>
            </a:ln>
          </p:spPr>
          <p:txBody>
            <a:bodyPr/>
            <a:lstStyle/>
            <a:p>
              <a:pPr algn="ctr"/>
              <a:endParaRPr lang="ru-RU"/>
            </a:p>
          </p:txBody>
        </p:sp>
        <p:pic>
          <p:nvPicPr>
            <p:cNvPr id="15368" name="Picture 6" descr="j033728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1" y="935"/>
              <a:ext cx="2304" cy="1644"/>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5364" name="Picture 7" descr="5638"/>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7010400" y="228600"/>
            <a:ext cx="17287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nark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825" y="4149725"/>
            <a:ext cx="2297113"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1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000" y="14478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Затмение">
  <a:themeElements>
    <a:clrScheme name="Затмение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Затме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Затмение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Затмение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Затмение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Затмение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Затмение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Затмение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Затмение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Затмение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Затмение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Затмение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Eclipse</Template>
  <TotalTime>147</TotalTime>
  <Words>2540</Words>
  <Application>Microsoft Office PowerPoint</Application>
  <PresentationFormat>Экран (4:3)</PresentationFormat>
  <Paragraphs>138</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Затмение</vt:lpstr>
      <vt:lpstr>Вредные привычки</vt:lpstr>
      <vt:lpstr>Эпиграфы</vt:lpstr>
      <vt:lpstr>Презентация PowerPoint</vt:lpstr>
      <vt:lpstr>       Полезные привычки</vt:lpstr>
      <vt:lpstr>ЧТО ТАКОЕ ВРЕДНЫЕ ПРИВЫЧКИ ?</vt:lpstr>
      <vt:lpstr>Вр     Вредные привычки.</vt:lpstr>
      <vt:lpstr>Наиболее опасно влияют на здоровье человека  вредные привычки :</vt:lpstr>
      <vt:lpstr>  </vt:lpstr>
      <vt:lpstr>Наркотики</vt:lpstr>
      <vt:lpstr>Фотографии людей до и после того как они начали принимать наркотики</vt:lpstr>
      <vt:lpstr>   Алкоголь </vt:lpstr>
      <vt:lpstr>Презентация PowerPoint</vt:lpstr>
      <vt:lpstr>Алкоголизм </vt:lpstr>
      <vt:lpstr>Презентация PowerPoint</vt:lpstr>
      <vt:lpstr>     Ковыряние в носу</vt:lpstr>
      <vt:lpstr>7.Привычка ковырять в носу</vt:lpstr>
      <vt:lpstr>Ковыряние в зубах </vt:lpstr>
      <vt:lpstr>Постоянное жевание жЕвачки </vt:lpstr>
      <vt:lpstr>Чистка ушей подручными предметами </vt:lpstr>
      <vt:lpstr>«Хрустение» пальцами </vt:lpstr>
      <vt:lpstr>8.Щелкание суставами</vt:lpstr>
      <vt:lpstr>Обкусывание ногтей и заусенцев </vt:lpstr>
      <vt:lpstr>5.Привычка грызть ногти</vt:lpstr>
      <vt:lpstr>Обгрызание кончика карандаша </vt:lpstr>
      <vt:lpstr>Вредные привычки</vt:lpstr>
      <vt:lpstr>Презентация PowerPoint</vt:lpstr>
      <vt:lpstr>3.Телевизионная зависимость</vt:lpstr>
      <vt:lpstr>4.Интернет-зависимость</vt:lpstr>
      <vt:lpstr>Презентация PowerPoint</vt:lpstr>
      <vt:lpstr>9.Техномания</vt:lpstr>
      <vt:lpstr>10.Сквернословие, употребление в речи слов-паразитов </vt:lpstr>
      <vt:lpstr>Презентация PowerPoint</vt:lpstr>
      <vt:lpstr>Презентация PowerPoint</vt:lpstr>
      <vt:lpstr>Вредным привычкам  – НЕТ! </vt:lpstr>
      <vt:lpstr>Презентация PowerPoint</vt:lpstr>
      <vt:lpstr> Чтобы не стать рабом вредных привычек, нужно выполнять три правила: </vt:lpstr>
      <vt:lpstr>Психологи советуют : </vt:lpstr>
      <vt:lpstr>Полезные привычки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Алексей</dc:creator>
  <cp:lastModifiedBy>LISA</cp:lastModifiedBy>
  <cp:revision>31</cp:revision>
  <cp:lastPrinted>1601-01-01T00:00:00Z</cp:lastPrinted>
  <dcterms:created xsi:type="dcterms:W3CDTF">1601-01-01T00:00:00Z</dcterms:created>
  <dcterms:modified xsi:type="dcterms:W3CDTF">2016-11-06T22:22:10Z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